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4"/>
  </p:sldMasterIdLst>
  <p:notesMasterIdLst>
    <p:notesMasterId r:id="rId21"/>
  </p:notesMasterIdLst>
  <p:handoutMasterIdLst>
    <p:handoutMasterId r:id="rId22"/>
  </p:handoutMasterIdLst>
  <p:sldIdLst>
    <p:sldId id="1866" r:id="rId5"/>
    <p:sldId id="1890" r:id="rId6"/>
    <p:sldId id="1867" r:id="rId7"/>
    <p:sldId id="293" r:id="rId8"/>
    <p:sldId id="284" r:id="rId9"/>
    <p:sldId id="291" r:id="rId10"/>
    <p:sldId id="263" r:id="rId11"/>
    <p:sldId id="1868" r:id="rId12"/>
    <p:sldId id="1888" r:id="rId13"/>
    <p:sldId id="1891" r:id="rId14"/>
    <p:sldId id="1870" r:id="rId15"/>
    <p:sldId id="266" r:id="rId16"/>
    <p:sldId id="1889" r:id="rId17"/>
    <p:sldId id="1892" r:id="rId18"/>
    <p:sldId id="1894" r:id="rId19"/>
    <p:sldId id="1895" r:id="rId2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Lines theme" id="{EE9670AD-028C-4190-AAA8-2AF0F3B1E372}">
          <p14:sldIdLst>
            <p14:sldId id="1866"/>
            <p14:sldId id="1890"/>
            <p14:sldId id="1867"/>
            <p14:sldId id="293"/>
            <p14:sldId id="284"/>
            <p14:sldId id="291"/>
            <p14:sldId id="263"/>
            <p14:sldId id="1868"/>
            <p14:sldId id="1888"/>
            <p14:sldId id="1891"/>
            <p14:sldId id="1870"/>
            <p14:sldId id="266"/>
            <p14:sldId id="1889"/>
            <p14:sldId id="1892"/>
            <p14:sldId id="1894"/>
            <p14:sldId id="1895"/>
          </p14:sldIdLst>
        </p14:section>
      </p14:sectionLst>
    </p:ex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6DC"/>
    <a:srgbClr val="ECE0D4"/>
    <a:srgbClr val="D1B497"/>
    <a:srgbClr val="E3D1BF"/>
    <a:srgbClr val="AA673C"/>
    <a:srgbClr val="6A6967"/>
    <a:srgbClr val="C19C84"/>
    <a:srgbClr val="F8EBE0"/>
    <a:srgbClr val="FF2625"/>
    <a:srgbClr val="0077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41" autoAdjust="0"/>
  </p:normalViewPr>
  <p:slideViewPr>
    <p:cSldViewPr snapToGrid="0">
      <p:cViewPr varScale="1">
        <p:scale>
          <a:sx n="91" d="100"/>
          <a:sy n="91" d="100"/>
        </p:scale>
        <p:origin x="322" y="101"/>
      </p:cViewPr>
      <p:guideLst>
        <p:guide orient="horz" pos="2160"/>
        <p:guide pos="480"/>
        <p:guide pos="7200"/>
        <p:guide pos="4368"/>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84"/>
    </p:cViewPr>
  </p:sorterViewPr>
  <p:notesViewPr>
    <p:cSldViewPr snapToGrid="0">
      <p:cViewPr varScale="1">
        <p:scale>
          <a:sx n="48" d="100"/>
          <a:sy n="48" d="100"/>
        </p:scale>
        <p:origin x="1828"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3DF09C-91A2-4CF8-A094-F3E8EAE5E405}" type="doc">
      <dgm:prSet loTypeId="urn:microsoft.com/office/officeart/2005/8/layout/chevron2" loCatId="process" qsTypeId="urn:microsoft.com/office/officeart/2005/8/quickstyle/simple1" qsCatId="simple" csTypeId="urn:microsoft.com/office/officeart/2005/8/colors/accent1_3" csCatId="accent1" phldr="1"/>
      <dgm:spPr/>
      <dgm:t>
        <a:bodyPr/>
        <a:lstStyle/>
        <a:p>
          <a:endParaRPr lang="en-IN"/>
        </a:p>
      </dgm:t>
    </dgm:pt>
    <dgm:pt modelId="{D9C6FB57-736E-48A6-A435-51C8CCB4C84A}">
      <dgm:prSet phldrT="[Text]" custT="1"/>
      <dgm:spPr/>
      <dgm:t>
        <a:bodyPr/>
        <a:lstStyle/>
        <a:p>
          <a:endParaRPr lang="en-IN" sz="2800" dirty="0">
            <a:solidFill>
              <a:schemeClr val="accent3">
                <a:lumMod val="60000"/>
                <a:lumOff val="40000"/>
              </a:schemeClr>
            </a:solidFill>
          </a:endParaRPr>
        </a:p>
      </dgm:t>
    </dgm:pt>
    <dgm:pt modelId="{CDCF63B7-6165-46D8-93A1-32EBF073DDF7}" type="parTrans" cxnId="{9B2C9142-E5EA-4358-AB73-E6B369EEA87C}">
      <dgm:prSet/>
      <dgm:spPr/>
      <dgm:t>
        <a:bodyPr/>
        <a:lstStyle/>
        <a:p>
          <a:endParaRPr lang="en-IN"/>
        </a:p>
      </dgm:t>
    </dgm:pt>
    <dgm:pt modelId="{55FF70F8-B15D-47E9-81EC-E2EB4BDB0DC1}" type="sibTrans" cxnId="{9B2C9142-E5EA-4358-AB73-E6B369EEA87C}">
      <dgm:prSet/>
      <dgm:spPr/>
      <dgm:t>
        <a:bodyPr/>
        <a:lstStyle/>
        <a:p>
          <a:endParaRPr lang="en-IN"/>
        </a:p>
      </dgm:t>
    </dgm:pt>
    <dgm:pt modelId="{FEA9780E-E4B3-4F3A-AE35-81616920901F}">
      <dgm:prSet phldrT="[Text]" custT="1"/>
      <dgm:spPr/>
      <dgm:t>
        <a:bodyPr/>
        <a:lstStyle/>
        <a:p>
          <a:pPr marL="282575" indent="-282575" algn="l">
            <a:buFont typeface="Wingdings" panose="05000000000000000000" pitchFamily="2" charset="2"/>
            <a:buNone/>
          </a:pPr>
          <a:r>
            <a:rPr lang="en-IN" sz="2400" dirty="0">
              <a:latin typeface="Times New Roman" panose="02020603050405020304" pitchFamily="18" charset="0"/>
              <a:cs typeface="Times New Roman" panose="02020603050405020304" pitchFamily="18" charset="0"/>
            </a:rPr>
            <a:t>Culture methods &amp; Why to understand growth parameters?</a:t>
          </a:r>
        </a:p>
      </dgm:t>
    </dgm:pt>
    <dgm:pt modelId="{6F621587-DBED-4149-9971-5DCAB0E1228B}" type="parTrans" cxnId="{C6C0A4C1-A1C3-46B9-8040-ED892DDFD021}">
      <dgm:prSet/>
      <dgm:spPr/>
      <dgm:t>
        <a:bodyPr/>
        <a:lstStyle/>
        <a:p>
          <a:endParaRPr lang="en-IN"/>
        </a:p>
      </dgm:t>
    </dgm:pt>
    <dgm:pt modelId="{DD69DAD6-451B-4062-A500-63D66E626519}" type="sibTrans" cxnId="{C6C0A4C1-A1C3-46B9-8040-ED892DDFD021}">
      <dgm:prSet/>
      <dgm:spPr/>
      <dgm:t>
        <a:bodyPr/>
        <a:lstStyle/>
        <a:p>
          <a:endParaRPr lang="en-IN"/>
        </a:p>
      </dgm:t>
    </dgm:pt>
    <dgm:pt modelId="{D9EDEA27-AF6B-4D8D-A5E1-B3B0CEFF3D4B}">
      <dgm:prSet phldrT="[Text]" custT="1"/>
      <dgm:spPr/>
      <dgm:t>
        <a:bodyPr/>
        <a:lstStyle/>
        <a:p>
          <a:pPr>
            <a:buFont typeface="Wingdings" panose="05000000000000000000" pitchFamily="2" charset="2"/>
            <a:buNone/>
          </a:pPr>
          <a:endParaRPr lang="en-IN" sz="2800" dirty="0"/>
        </a:p>
      </dgm:t>
    </dgm:pt>
    <dgm:pt modelId="{2A249A03-471D-4B8B-89AA-FF1E64571840}" type="parTrans" cxnId="{C8A93208-D4B2-4354-AE38-013479984A7A}">
      <dgm:prSet/>
      <dgm:spPr/>
      <dgm:t>
        <a:bodyPr/>
        <a:lstStyle/>
        <a:p>
          <a:endParaRPr lang="en-IN"/>
        </a:p>
      </dgm:t>
    </dgm:pt>
    <dgm:pt modelId="{204A8705-A112-4022-9147-5E2EA0BA1F9A}" type="sibTrans" cxnId="{C8A93208-D4B2-4354-AE38-013479984A7A}">
      <dgm:prSet/>
      <dgm:spPr/>
      <dgm:t>
        <a:bodyPr/>
        <a:lstStyle/>
        <a:p>
          <a:endParaRPr lang="en-IN"/>
        </a:p>
      </dgm:t>
    </dgm:pt>
    <dgm:pt modelId="{80F1C44C-C8EC-4F07-B917-A69D52610CD8}">
      <dgm:prSet phldrT="[Text]" custT="1"/>
      <dgm:spPr/>
      <dgm:t>
        <a:bodyPr/>
        <a:lstStyle/>
        <a:p>
          <a:pPr algn="l">
            <a:buFont typeface="Wingdings" panose="05000000000000000000" pitchFamily="2" charset="2"/>
            <a:buNone/>
          </a:pPr>
          <a:r>
            <a:rPr lang="en-IN" sz="2400" dirty="0">
              <a:latin typeface="Times New Roman" panose="02020603050405020304" pitchFamily="18" charset="0"/>
              <a:cs typeface="Times New Roman" panose="02020603050405020304" pitchFamily="18" charset="0"/>
            </a:rPr>
            <a:t>Beneficiaries &amp; Research Gaps </a:t>
          </a:r>
        </a:p>
      </dgm:t>
    </dgm:pt>
    <dgm:pt modelId="{30ABFDF3-97CC-4FEE-90A8-D0E0D44E7B1E}" type="parTrans" cxnId="{B1B8E09B-9FBF-49E4-BDBA-A5BF6322254B}">
      <dgm:prSet/>
      <dgm:spPr/>
      <dgm:t>
        <a:bodyPr/>
        <a:lstStyle/>
        <a:p>
          <a:endParaRPr lang="en-IN"/>
        </a:p>
      </dgm:t>
    </dgm:pt>
    <dgm:pt modelId="{0D82E9FA-BC35-4EDF-B5C6-DD591E80DCB2}" type="sibTrans" cxnId="{B1B8E09B-9FBF-49E4-BDBA-A5BF6322254B}">
      <dgm:prSet/>
      <dgm:spPr/>
      <dgm:t>
        <a:bodyPr/>
        <a:lstStyle/>
        <a:p>
          <a:endParaRPr lang="en-IN"/>
        </a:p>
      </dgm:t>
    </dgm:pt>
    <dgm:pt modelId="{1E34D945-89DD-42D3-8274-76D17085C513}">
      <dgm:prSet custT="1"/>
      <dgm:spPr/>
      <dgm:t>
        <a:bodyPr/>
        <a:lstStyle/>
        <a:p>
          <a:pPr algn="l">
            <a:buFont typeface="Wingdings" panose="05000000000000000000" pitchFamily="2" charset="2"/>
            <a:buNone/>
          </a:pPr>
          <a:r>
            <a:rPr lang="en-IN" sz="2400" dirty="0">
              <a:latin typeface="Times New Roman" panose="02020603050405020304" pitchFamily="18" charset="0"/>
              <a:cs typeface="Times New Roman" panose="02020603050405020304" pitchFamily="18" charset="0"/>
            </a:rPr>
            <a:t>Generalized ideal conditions</a:t>
          </a:r>
        </a:p>
      </dgm:t>
    </dgm:pt>
    <dgm:pt modelId="{E387732B-4322-43CA-8C94-761498522D81}" type="parTrans" cxnId="{288639A0-7506-485A-9996-BFB04253376B}">
      <dgm:prSet/>
      <dgm:spPr/>
      <dgm:t>
        <a:bodyPr/>
        <a:lstStyle/>
        <a:p>
          <a:endParaRPr lang="en-IN"/>
        </a:p>
      </dgm:t>
    </dgm:pt>
    <dgm:pt modelId="{15340110-2EEB-4603-AD39-C8850B4DBFDE}" type="sibTrans" cxnId="{288639A0-7506-485A-9996-BFB04253376B}">
      <dgm:prSet/>
      <dgm:spPr/>
      <dgm:t>
        <a:bodyPr/>
        <a:lstStyle/>
        <a:p>
          <a:endParaRPr lang="en-IN"/>
        </a:p>
      </dgm:t>
    </dgm:pt>
    <dgm:pt modelId="{DD863DF8-14AA-4186-9BFF-AA458FA428BB}">
      <dgm:prSet phldrT="[Text]" custT="1"/>
      <dgm:spPr/>
      <dgm:t>
        <a:bodyPr/>
        <a:lstStyle/>
        <a:p>
          <a:endParaRPr lang="en-IN" sz="2800" dirty="0"/>
        </a:p>
      </dgm:t>
    </dgm:pt>
    <dgm:pt modelId="{1882657B-68E0-49A4-A946-DA602CF95A29}" type="sibTrans" cxnId="{736C86A0-4594-49DC-9788-6E8E53D8DF50}">
      <dgm:prSet/>
      <dgm:spPr/>
      <dgm:t>
        <a:bodyPr/>
        <a:lstStyle/>
        <a:p>
          <a:endParaRPr lang="en-IN"/>
        </a:p>
      </dgm:t>
    </dgm:pt>
    <dgm:pt modelId="{392290CB-E5AB-47F8-BF6F-1BE0E33F8342}" type="parTrans" cxnId="{736C86A0-4594-49DC-9788-6E8E53D8DF50}">
      <dgm:prSet/>
      <dgm:spPr/>
      <dgm:t>
        <a:bodyPr/>
        <a:lstStyle/>
        <a:p>
          <a:endParaRPr lang="en-IN"/>
        </a:p>
      </dgm:t>
    </dgm:pt>
    <dgm:pt modelId="{F088792B-F609-442E-A576-6F8B9B981837}">
      <dgm:prSet custT="1"/>
      <dgm:spPr/>
      <dgm:t>
        <a:bodyPr/>
        <a:lstStyle/>
        <a:p>
          <a:pPr algn="r">
            <a:buFont typeface="Wingdings" panose="05000000000000000000" pitchFamily="2" charset="2"/>
            <a:buNone/>
          </a:pPr>
          <a:endParaRPr lang="en-IN" sz="2800" dirty="0"/>
        </a:p>
      </dgm:t>
    </dgm:pt>
    <dgm:pt modelId="{9894DB75-1C36-4272-9C80-76833208F026}" type="sibTrans" cxnId="{CCE9AE89-DE07-47C2-BA9D-B5EDA211735B}">
      <dgm:prSet/>
      <dgm:spPr/>
      <dgm:t>
        <a:bodyPr/>
        <a:lstStyle/>
        <a:p>
          <a:endParaRPr lang="en-IN"/>
        </a:p>
      </dgm:t>
    </dgm:pt>
    <dgm:pt modelId="{1C26A98E-6D8F-408A-A8FB-98B2E4DC3B7D}" type="parTrans" cxnId="{CCE9AE89-DE07-47C2-BA9D-B5EDA211735B}">
      <dgm:prSet/>
      <dgm:spPr/>
      <dgm:t>
        <a:bodyPr/>
        <a:lstStyle/>
        <a:p>
          <a:endParaRPr lang="en-IN"/>
        </a:p>
      </dgm:t>
    </dgm:pt>
    <dgm:pt modelId="{92DD14F3-FF53-481B-AFB6-3D8B24A656DB}">
      <dgm:prSet/>
      <dgm:spPr/>
      <dgm:t>
        <a:bodyPr/>
        <a:lstStyle/>
        <a:p>
          <a:pPr>
            <a:buFont typeface="Wingdings" panose="05000000000000000000" pitchFamily="2" charset="2"/>
            <a:buNone/>
          </a:pPr>
          <a:endParaRPr lang="en-IN" dirty="0"/>
        </a:p>
      </dgm:t>
    </dgm:pt>
    <dgm:pt modelId="{9AE70C68-ADFB-42A9-AF78-1DAC5F0332B7}" type="parTrans" cxnId="{02579A6D-D187-4C98-A8D5-374EF0E01E24}">
      <dgm:prSet/>
      <dgm:spPr/>
      <dgm:t>
        <a:bodyPr/>
        <a:lstStyle/>
        <a:p>
          <a:endParaRPr lang="en-IN"/>
        </a:p>
      </dgm:t>
    </dgm:pt>
    <dgm:pt modelId="{0540E608-C4E9-4945-A498-7A776894831E}" type="sibTrans" cxnId="{02579A6D-D187-4C98-A8D5-374EF0E01E24}">
      <dgm:prSet/>
      <dgm:spPr/>
      <dgm:t>
        <a:bodyPr/>
        <a:lstStyle/>
        <a:p>
          <a:endParaRPr lang="en-IN"/>
        </a:p>
      </dgm:t>
    </dgm:pt>
    <dgm:pt modelId="{A1EC243A-41F2-448D-8EB6-E1B9CBEB0341}">
      <dgm:prSet custT="1"/>
      <dgm:spPr/>
      <dgm:t>
        <a:bodyPr/>
        <a:lstStyle/>
        <a:p>
          <a:pPr marL="282575" indent="-282575" algn="l">
            <a:buFont typeface="Wingdings" panose="05000000000000000000" pitchFamily="2" charset="2"/>
            <a:buNone/>
          </a:pPr>
          <a:r>
            <a:rPr lang="en-IN" sz="2400" dirty="0">
              <a:latin typeface="Times New Roman" panose="02020603050405020304" pitchFamily="18" charset="0"/>
              <a:cs typeface="Times New Roman" panose="02020603050405020304" pitchFamily="18" charset="0"/>
            </a:rPr>
            <a:t>Spatial distribution of good sites for seaweed growth</a:t>
          </a:r>
        </a:p>
      </dgm:t>
    </dgm:pt>
    <dgm:pt modelId="{D2F06D09-576F-4D90-8F36-34626E8CCD09}" type="parTrans" cxnId="{F0A61280-590D-4F59-8BA1-85968485AB9D}">
      <dgm:prSet/>
      <dgm:spPr/>
      <dgm:t>
        <a:bodyPr/>
        <a:lstStyle/>
        <a:p>
          <a:endParaRPr lang="en-IN"/>
        </a:p>
      </dgm:t>
    </dgm:pt>
    <dgm:pt modelId="{156EF386-ACD2-45A8-B893-FDBB89729C11}" type="sibTrans" cxnId="{F0A61280-590D-4F59-8BA1-85968485AB9D}">
      <dgm:prSet/>
      <dgm:spPr/>
      <dgm:t>
        <a:bodyPr/>
        <a:lstStyle/>
        <a:p>
          <a:endParaRPr lang="en-IN"/>
        </a:p>
      </dgm:t>
    </dgm:pt>
    <dgm:pt modelId="{3FB96D16-DE1A-4DB4-83A7-86D4BD1433B4}">
      <dgm:prSet phldrT="[Text]" custT="1"/>
      <dgm:spPr/>
      <dgm:t>
        <a:bodyPr/>
        <a:lstStyle/>
        <a:p>
          <a:pPr marL="0" lvl="1" indent="0" algn="l" defTabSz="1066800">
            <a:lnSpc>
              <a:spcPct val="90000"/>
            </a:lnSpc>
            <a:spcBef>
              <a:spcPct val="0"/>
            </a:spcBef>
            <a:spcAft>
              <a:spcPct val="15000"/>
            </a:spcAft>
            <a:buClrTx/>
            <a:buSzTx/>
            <a:buFont typeface="Wingdings" panose="05000000000000000000" pitchFamily="2" charset="2"/>
            <a:buNone/>
          </a:pPr>
          <a:r>
            <a:rPr lang="en-IN" sz="2400" dirty="0">
              <a:latin typeface="Times New Roman" panose="02020603050405020304" pitchFamily="18" charset="0"/>
              <a:cs typeface="Times New Roman" panose="02020603050405020304" pitchFamily="18" charset="0"/>
            </a:rPr>
            <a:t>Findings from the literature</a:t>
          </a:r>
        </a:p>
      </dgm:t>
    </dgm:pt>
    <dgm:pt modelId="{D7D8E528-024A-4691-A10B-3E354B0C9601}" type="sibTrans" cxnId="{6AC7CB1A-0F0B-43DA-AE92-F76AB2A289E7}">
      <dgm:prSet/>
      <dgm:spPr/>
      <dgm:t>
        <a:bodyPr/>
        <a:lstStyle/>
        <a:p>
          <a:endParaRPr lang="en-IN"/>
        </a:p>
      </dgm:t>
    </dgm:pt>
    <dgm:pt modelId="{7CF3378A-7B06-4DFA-82F7-DAACE30BB456}" type="parTrans" cxnId="{6AC7CB1A-0F0B-43DA-AE92-F76AB2A289E7}">
      <dgm:prSet/>
      <dgm:spPr/>
      <dgm:t>
        <a:bodyPr/>
        <a:lstStyle/>
        <a:p>
          <a:endParaRPr lang="en-IN"/>
        </a:p>
      </dgm:t>
    </dgm:pt>
    <dgm:pt modelId="{ED8D75A7-70CB-46EE-A73A-E3DD0BC0D0BE}">
      <dgm:prSet phldrT="[Text]"/>
      <dgm:spPr/>
      <dgm:t>
        <a:bodyPr/>
        <a:lstStyle/>
        <a:p>
          <a:endParaRPr lang="en-IN" dirty="0"/>
        </a:p>
      </dgm:t>
    </dgm:pt>
    <dgm:pt modelId="{2E331251-387E-43CD-803C-16C4ACF5DA59}" type="parTrans" cxnId="{2556D38A-08A1-49C8-9730-EC26D4898D02}">
      <dgm:prSet/>
      <dgm:spPr/>
      <dgm:t>
        <a:bodyPr/>
        <a:lstStyle/>
        <a:p>
          <a:endParaRPr lang="en-IN"/>
        </a:p>
      </dgm:t>
    </dgm:pt>
    <dgm:pt modelId="{6CC1C3FF-03A6-4A64-BA0C-15382065E09D}" type="sibTrans" cxnId="{2556D38A-08A1-49C8-9730-EC26D4898D02}">
      <dgm:prSet/>
      <dgm:spPr/>
      <dgm:t>
        <a:bodyPr/>
        <a:lstStyle/>
        <a:p>
          <a:endParaRPr lang="en-IN"/>
        </a:p>
      </dgm:t>
    </dgm:pt>
    <dgm:pt modelId="{1753CA60-28D4-4E0C-B1D9-20BD2C2D8671}">
      <dgm:prSet custT="1"/>
      <dgm:spPr/>
      <dgm:t>
        <a:bodyPr/>
        <a:lstStyle/>
        <a:p>
          <a:pPr>
            <a:buNone/>
          </a:pPr>
          <a:r>
            <a:rPr lang="en-IN" sz="2400" dirty="0">
              <a:latin typeface="Times New Roman" panose="02020603050405020304" pitchFamily="18" charset="0"/>
              <a:cs typeface="Times New Roman" panose="02020603050405020304" pitchFamily="18" charset="0"/>
            </a:rPr>
            <a:t>Conclusion &amp; References</a:t>
          </a:r>
        </a:p>
      </dgm:t>
    </dgm:pt>
    <dgm:pt modelId="{F2DD0AF9-7918-4396-A040-15BBD1687DA8}" type="parTrans" cxnId="{FCEF12BC-82BE-4A55-8987-68B5B8783907}">
      <dgm:prSet/>
      <dgm:spPr/>
      <dgm:t>
        <a:bodyPr/>
        <a:lstStyle/>
        <a:p>
          <a:endParaRPr lang="en-IN"/>
        </a:p>
      </dgm:t>
    </dgm:pt>
    <dgm:pt modelId="{CEA36949-3DB7-4CAA-854C-EE65CA282D6B}" type="sibTrans" cxnId="{FCEF12BC-82BE-4A55-8987-68B5B8783907}">
      <dgm:prSet/>
      <dgm:spPr/>
      <dgm:t>
        <a:bodyPr/>
        <a:lstStyle/>
        <a:p>
          <a:endParaRPr lang="en-IN"/>
        </a:p>
      </dgm:t>
    </dgm:pt>
    <dgm:pt modelId="{AE7A897C-B7A6-4ABA-83ED-98EF616FA27C}" type="pres">
      <dgm:prSet presAssocID="{9A3DF09C-91A2-4CF8-A094-F3E8EAE5E405}" presName="linearFlow" presStyleCnt="0">
        <dgm:presLayoutVars>
          <dgm:dir/>
          <dgm:animLvl val="lvl"/>
          <dgm:resizeHandles val="exact"/>
        </dgm:presLayoutVars>
      </dgm:prSet>
      <dgm:spPr/>
    </dgm:pt>
    <dgm:pt modelId="{7DCA9911-F0E8-45E8-AE36-7D1C57D63A8B}" type="pres">
      <dgm:prSet presAssocID="{D9C6FB57-736E-48A6-A435-51C8CCB4C84A}" presName="composite" presStyleCnt="0"/>
      <dgm:spPr/>
    </dgm:pt>
    <dgm:pt modelId="{85D78C2D-F9A8-4FD9-BE75-8E166A2AF0E9}" type="pres">
      <dgm:prSet presAssocID="{D9C6FB57-736E-48A6-A435-51C8CCB4C84A}" presName="parentText" presStyleLbl="alignNode1" presStyleIdx="0" presStyleCnt="6" custLinFactNeighborY="-197">
        <dgm:presLayoutVars>
          <dgm:chMax val="1"/>
          <dgm:bulletEnabled val="1"/>
        </dgm:presLayoutVars>
      </dgm:prSet>
      <dgm:spPr/>
    </dgm:pt>
    <dgm:pt modelId="{27C10C8C-9F99-4714-8895-3C928BAD9439}" type="pres">
      <dgm:prSet presAssocID="{D9C6FB57-736E-48A6-A435-51C8CCB4C84A}" presName="descendantText" presStyleLbl="alignAcc1" presStyleIdx="0" presStyleCnt="6" custScaleX="100467" custScaleY="130747" custLinFactNeighborX="0">
        <dgm:presLayoutVars>
          <dgm:bulletEnabled val="1"/>
        </dgm:presLayoutVars>
      </dgm:prSet>
      <dgm:spPr/>
    </dgm:pt>
    <dgm:pt modelId="{C4E8DEF3-AF76-49CE-85AA-FD166ECF0763}" type="pres">
      <dgm:prSet presAssocID="{55FF70F8-B15D-47E9-81EC-E2EB4BDB0DC1}" presName="sp" presStyleCnt="0"/>
      <dgm:spPr/>
    </dgm:pt>
    <dgm:pt modelId="{207FE87A-E96E-40C5-B8C3-6F15E0C293E5}" type="pres">
      <dgm:prSet presAssocID="{F088792B-F609-442E-A576-6F8B9B981837}" presName="composite" presStyleCnt="0"/>
      <dgm:spPr/>
    </dgm:pt>
    <dgm:pt modelId="{A552C6FE-BAB3-42F8-8CDA-5334AF2383C6}" type="pres">
      <dgm:prSet presAssocID="{F088792B-F609-442E-A576-6F8B9B981837}" presName="parentText" presStyleLbl="alignNode1" presStyleIdx="1" presStyleCnt="6" custLinFactNeighborY="0">
        <dgm:presLayoutVars>
          <dgm:chMax val="1"/>
          <dgm:bulletEnabled val="1"/>
        </dgm:presLayoutVars>
      </dgm:prSet>
      <dgm:spPr/>
    </dgm:pt>
    <dgm:pt modelId="{FC4D8905-3F6F-48F8-A182-5C5CBEF9DD1B}" type="pres">
      <dgm:prSet presAssocID="{F088792B-F609-442E-A576-6F8B9B981837}" presName="descendantText" presStyleLbl="alignAcc1" presStyleIdx="1" presStyleCnt="6" custScaleY="120640" custLinFactNeighborY="0">
        <dgm:presLayoutVars>
          <dgm:bulletEnabled val="1"/>
        </dgm:presLayoutVars>
      </dgm:prSet>
      <dgm:spPr/>
    </dgm:pt>
    <dgm:pt modelId="{36429994-AFD6-4346-8F0C-3B3968F1FE63}" type="pres">
      <dgm:prSet presAssocID="{9894DB75-1C36-4272-9C80-76833208F026}" presName="sp" presStyleCnt="0"/>
      <dgm:spPr/>
    </dgm:pt>
    <dgm:pt modelId="{EBFEB5B9-08F7-4A88-AB2C-215B68112F10}" type="pres">
      <dgm:prSet presAssocID="{92DD14F3-FF53-481B-AFB6-3D8B24A656DB}" presName="composite" presStyleCnt="0"/>
      <dgm:spPr/>
    </dgm:pt>
    <dgm:pt modelId="{D453FF9C-A59B-4939-A914-B422E960CD03}" type="pres">
      <dgm:prSet presAssocID="{92DD14F3-FF53-481B-AFB6-3D8B24A656DB}" presName="parentText" presStyleLbl="alignNode1" presStyleIdx="2" presStyleCnt="6" custScaleY="121085" custLinFactNeighborY="0">
        <dgm:presLayoutVars>
          <dgm:chMax val="1"/>
          <dgm:bulletEnabled val="1"/>
        </dgm:presLayoutVars>
      </dgm:prSet>
      <dgm:spPr/>
    </dgm:pt>
    <dgm:pt modelId="{234B848A-DD25-4650-A437-BE69B94CF243}" type="pres">
      <dgm:prSet presAssocID="{92DD14F3-FF53-481B-AFB6-3D8B24A656DB}" presName="descendantText" presStyleLbl="alignAcc1" presStyleIdx="2" presStyleCnt="6" custScaleY="129809" custLinFactNeighborX="1756" custLinFactNeighborY="13611">
        <dgm:presLayoutVars>
          <dgm:bulletEnabled val="1"/>
        </dgm:presLayoutVars>
      </dgm:prSet>
      <dgm:spPr/>
    </dgm:pt>
    <dgm:pt modelId="{B4E9B443-2760-47BF-825C-91C5CA6F9F24}" type="pres">
      <dgm:prSet presAssocID="{0540E608-C4E9-4945-A498-7A776894831E}" presName="sp" presStyleCnt="0"/>
      <dgm:spPr/>
    </dgm:pt>
    <dgm:pt modelId="{4A5EDD76-4A15-4DDA-91EA-40C8AFE308D6}" type="pres">
      <dgm:prSet presAssocID="{D9EDEA27-AF6B-4D8D-A5E1-B3B0CEFF3D4B}" presName="composite" presStyleCnt="0"/>
      <dgm:spPr/>
    </dgm:pt>
    <dgm:pt modelId="{78264279-DEAA-4F18-A79A-088F3243DAC3}" type="pres">
      <dgm:prSet presAssocID="{D9EDEA27-AF6B-4D8D-A5E1-B3B0CEFF3D4B}" presName="parentText" presStyleLbl="alignNode1" presStyleIdx="3" presStyleCnt="6" custLinFactNeighborX="0" custLinFactNeighborY="4721">
        <dgm:presLayoutVars>
          <dgm:chMax val="1"/>
          <dgm:bulletEnabled val="1"/>
        </dgm:presLayoutVars>
      </dgm:prSet>
      <dgm:spPr/>
    </dgm:pt>
    <dgm:pt modelId="{5919D9B5-0664-4A7E-9898-2004334E87D0}" type="pres">
      <dgm:prSet presAssocID="{D9EDEA27-AF6B-4D8D-A5E1-B3B0CEFF3D4B}" presName="descendantText" presStyleLbl="alignAcc1" presStyleIdx="3" presStyleCnt="6" custLinFactNeighborX="117" custLinFactNeighborY="11911">
        <dgm:presLayoutVars>
          <dgm:bulletEnabled val="1"/>
        </dgm:presLayoutVars>
      </dgm:prSet>
      <dgm:spPr/>
    </dgm:pt>
    <dgm:pt modelId="{25DB3065-FA3F-41B4-808D-27049A1BC520}" type="pres">
      <dgm:prSet presAssocID="{204A8705-A112-4022-9147-5E2EA0BA1F9A}" presName="sp" presStyleCnt="0"/>
      <dgm:spPr/>
    </dgm:pt>
    <dgm:pt modelId="{05BAEA7A-BA01-4D25-8A5C-12A09468993D}" type="pres">
      <dgm:prSet presAssocID="{DD863DF8-14AA-4186-9BFF-AA458FA428BB}" presName="composite" presStyleCnt="0"/>
      <dgm:spPr/>
    </dgm:pt>
    <dgm:pt modelId="{2B0F7D11-165A-4C95-A787-54DBB4A1B6D2}" type="pres">
      <dgm:prSet presAssocID="{DD863DF8-14AA-4186-9BFF-AA458FA428BB}" presName="parentText" presStyleLbl="alignNode1" presStyleIdx="4" presStyleCnt="6" custScaleY="117624" custLinFactNeighborX="1616" custLinFactNeighborY="0">
        <dgm:presLayoutVars>
          <dgm:chMax val="1"/>
          <dgm:bulletEnabled val="1"/>
        </dgm:presLayoutVars>
      </dgm:prSet>
      <dgm:spPr/>
    </dgm:pt>
    <dgm:pt modelId="{D3F1884B-3F81-45C1-AB84-784F783E1906}" type="pres">
      <dgm:prSet presAssocID="{DD863DF8-14AA-4186-9BFF-AA458FA428BB}" presName="descendantText" presStyleLbl="alignAcc1" presStyleIdx="4" presStyleCnt="6" custLinFactNeighborY="13923">
        <dgm:presLayoutVars>
          <dgm:bulletEnabled val="1"/>
        </dgm:presLayoutVars>
      </dgm:prSet>
      <dgm:spPr/>
    </dgm:pt>
    <dgm:pt modelId="{EB01B3AF-E68F-4D5C-B130-4B418E4674AD}" type="pres">
      <dgm:prSet presAssocID="{1882657B-68E0-49A4-A946-DA602CF95A29}" presName="sp" presStyleCnt="0"/>
      <dgm:spPr/>
    </dgm:pt>
    <dgm:pt modelId="{B522E2BA-4F82-498D-9CBC-0B1BB2264D86}" type="pres">
      <dgm:prSet presAssocID="{ED8D75A7-70CB-46EE-A73A-E3DD0BC0D0BE}" presName="composite" presStyleCnt="0"/>
      <dgm:spPr/>
    </dgm:pt>
    <dgm:pt modelId="{747E2C06-3245-4D84-93AC-2021FD724351}" type="pres">
      <dgm:prSet presAssocID="{ED8D75A7-70CB-46EE-A73A-E3DD0BC0D0BE}" presName="parentText" presStyleLbl="alignNode1" presStyleIdx="5" presStyleCnt="6" custScaleY="117624" custLinFactNeighborX="1616" custLinFactNeighborY="0">
        <dgm:presLayoutVars>
          <dgm:chMax val="1"/>
          <dgm:bulletEnabled val="1"/>
        </dgm:presLayoutVars>
      </dgm:prSet>
      <dgm:spPr/>
    </dgm:pt>
    <dgm:pt modelId="{5F577EB3-E68F-4A7E-AAA0-197DCDD1D4E0}" type="pres">
      <dgm:prSet presAssocID="{ED8D75A7-70CB-46EE-A73A-E3DD0BC0D0BE}" presName="descendantText" presStyleLbl="alignAcc1" presStyleIdx="5" presStyleCnt="6">
        <dgm:presLayoutVars>
          <dgm:bulletEnabled val="1"/>
        </dgm:presLayoutVars>
      </dgm:prSet>
      <dgm:spPr/>
    </dgm:pt>
  </dgm:ptLst>
  <dgm:cxnLst>
    <dgm:cxn modelId="{C8A93208-D4B2-4354-AE38-013479984A7A}" srcId="{9A3DF09C-91A2-4CF8-A094-F3E8EAE5E405}" destId="{D9EDEA27-AF6B-4D8D-A5E1-B3B0CEFF3D4B}" srcOrd="3" destOrd="0" parTransId="{2A249A03-471D-4B8B-89AA-FF1E64571840}" sibTransId="{204A8705-A112-4022-9147-5E2EA0BA1F9A}"/>
    <dgm:cxn modelId="{D0D1F015-DD3A-4515-91B5-26DA58E11756}" type="presOf" srcId="{1753CA60-28D4-4E0C-B1D9-20BD2C2D8671}" destId="{5F577EB3-E68F-4A7E-AAA0-197DCDD1D4E0}" srcOrd="0" destOrd="0" presId="urn:microsoft.com/office/officeart/2005/8/layout/chevron2"/>
    <dgm:cxn modelId="{6AC7CB1A-0F0B-43DA-AE92-F76AB2A289E7}" srcId="{D9EDEA27-AF6B-4D8D-A5E1-B3B0CEFF3D4B}" destId="{3FB96D16-DE1A-4DB4-83A7-86D4BD1433B4}" srcOrd="0" destOrd="0" parTransId="{7CF3378A-7B06-4DFA-82F7-DAACE30BB456}" sibTransId="{D7D8E528-024A-4691-A10B-3E354B0C9601}"/>
    <dgm:cxn modelId="{4D658720-A107-40F7-93AF-D76B45E6ECA9}" type="presOf" srcId="{80F1C44C-C8EC-4F07-B917-A69D52610CD8}" destId="{D3F1884B-3F81-45C1-AB84-784F783E1906}" srcOrd="0" destOrd="0" presId="urn:microsoft.com/office/officeart/2005/8/layout/chevron2"/>
    <dgm:cxn modelId="{57E71C28-6C13-4E8F-8C42-6C0B624D47AF}" type="presOf" srcId="{D9C6FB57-736E-48A6-A435-51C8CCB4C84A}" destId="{85D78C2D-F9A8-4FD9-BE75-8E166A2AF0E9}" srcOrd="0" destOrd="0" presId="urn:microsoft.com/office/officeart/2005/8/layout/chevron2"/>
    <dgm:cxn modelId="{AE801B60-2619-4B2B-A908-2F568A316044}" type="presOf" srcId="{ED8D75A7-70CB-46EE-A73A-E3DD0BC0D0BE}" destId="{747E2C06-3245-4D84-93AC-2021FD724351}" srcOrd="0" destOrd="0" presId="urn:microsoft.com/office/officeart/2005/8/layout/chevron2"/>
    <dgm:cxn modelId="{9B2C9142-E5EA-4358-AB73-E6B369EEA87C}" srcId="{9A3DF09C-91A2-4CF8-A094-F3E8EAE5E405}" destId="{D9C6FB57-736E-48A6-A435-51C8CCB4C84A}" srcOrd="0" destOrd="0" parTransId="{CDCF63B7-6165-46D8-93A1-32EBF073DDF7}" sibTransId="{55FF70F8-B15D-47E9-81EC-E2EB4BDB0DC1}"/>
    <dgm:cxn modelId="{CCEA1E6C-8BBD-4731-9670-14AAA442FF16}" type="presOf" srcId="{9A3DF09C-91A2-4CF8-A094-F3E8EAE5E405}" destId="{AE7A897C-B7A6-4ABA-83ED-98EF616FA27C}" srcOrd="0" destOrd="0" presId="urn:microsoft.com/office/officeart/2005/8/layout/chevron2"/>
    <dgm:cxn modelId="{02579A6D-D187-4C98-A8D5-374EF0E01E24}" srcId="{9A3DF09C-91A2-4CF8-A094-F3E8EAE5E405}" destId="{92DD14F3-FF53-481B-AFB6-3D8B24A656DB}" srcOrd="2" destOrd="0" parTransId="{9AE70C68-ADFB-42A9-AF78-1DAC5F0332B7}" sibTransId="{0540E608-C4E9-4945-A498-7A776894831E}"/>
    <dgm:cxn modelId="{2F4AAD55-740F-405A-8CD1-ACE28BA292E3}" type="presOf" srcId="{FEA9780E-E4B3-4F3A-AE35-81616920901F}" destId="{27C10C8C-9F99-4714-8895-3C928BAD9439}" srcOrd="0" destOrd="0" presId="urn:microsoft.com/office/officeart/2005/8/layout/chevron2"/>
    <dgm:cxn modelId="{F0A61280-590D-4F59-8BA1-85968485AB9D}" srcId="{92DD14F3-FF53-481B-AFB6-3D8B24A656DB}" destId="{A1EC243A-41F2-448D-8EB6-E1B9CBEB0341}" srcOrd="0" destOrd="0" parTransId="{D2F06D09-576F-4D90-8F36-34626E8CCD09}" sibTransId="{156EF386-ACD2-45A8-B893-FDBB89729C11}"/>
    <dgm:cxn modelId="{CCE9AE89-DE07-47C2-BA9D-B5EDA211735B}" srcId="{9A3DF09C-91A2-4CF8-A094-F3E8EAE5E405}" destId="{F088792B-F609-442E-A576-6F8B9B981837}" srcOrd="1" destOrd="0" parTransId="{1C26A98E-6D8F-408A-A8FB-98B2E4DC3B7D}" sibTransId="{9894DB75-1C36-4272-9C80-76833208F026}"/>
    <dgm:cxn modelId="{2556D38A-08A1-49C8-9730-EC26D4898D02}" srcId="{9A3DF09C-91A2-4CF8-A094-F3E8EAE5E405}" destId="{ED8D75A7-70CB-46EE-A73A-E3DD0BC0D0BE}" srcOrd="5" destOrd="0" parTransId="{2E331251-387E-43CD-803C-16C4ACF5DA59}" sibTransId="{6CC1C3FF-03A6-4A64-BA0C-15382065E09D}"/>
    <dgm:cxn modelId="{B1B8E09B-9FBF-49E4-BDBA-A5BF6322254B}" srcId="{DD863DF8-14AA-4186-9BFF-AA458FA428BB}" destId="{80F1C44C-C8EC-4F07-B917-A69D52610CD8}" srcOrd="0" destOrd="0" parTransId="{30ABFDF3-97CC-4FEE-90A8-D0E0D44E7B1E}" sibTransId="{0D82E9FA-BC35-4EDF-B5C6-DD591E80DCB2}"/>
    <dgm:cxn modelId="{288639A0-7506-485A-9996-BFB04253376B}" srcId="{F088792B-F609-442E-A576-6F8B9B981837}" destId="{1E34D945-89DD-42D3-8274-76D17085C513}" srcOrd="0" destOrd="0" parTransId="{E387732B-4322-43CA-8C94-761498522D81}" sibTransId="{15340110-2EEB-4603-AD39-C8850B4DBFDE}"/>
    <dgm:cxn modelId="{736C86A0-4594-49DC-9788-6E8E53D8DF50}" srcId="{9A3DF09C-91A2-4CF8-A094-F3E8EAE5E405}" destId="{DD863DF8-14AA-4186-9BFF-AA458FA428BB}" srcOrd="4" destOrd="0" parTransId="{392290CB-E5AB-47F8-BF6F-1BE0E33F8342}" sibTransId="{1882657B-68E0-49A4-A946-DA602CF95A29}"/>
    <dgm:cxn modelId="{5C5A65A1-03C4-4DF2-B407-4E3CAC1459BD}" type="presOf" srcId="{D9EDEA27-AF6B-4D8D-A5E1-B3B0CEFF3D4B}" destId="{78264279-DEAA-4F18-A79A-088F3243DAC3}" srcOrd="0" destOrd="0" presId="urn:microsoft.com/office/officeart/2005/8/layout/chevron2"/>
    <dgm:cxn modelId="{713931B6-58E0-4269-BA81-891F4B0416E3}" type="presOf" srcId="{3FB96D16-DE1A-4DB4-83A7-86D4BD1433B4}" destId="{5919D9B5-0664-4A7E-9898-2004334E87D0}" srcOrd="0" destOrd="0" presId="urn:microsoft.com/office/officeart/2005/8/layout/chevron2"/>
    <dgm:cxn modelId="{FCEF12BC-82BE-4A55-8987-68B5B8783907}" srcId="{ED8D75A7-70CB-46EE-A73A-E3DD0BC0D0BE}" destId="{1753CA60-28D4-4E0C-B1D9-20BD2C2D8671}" srcOrd="0" destOrd="0" parTransId="{F2DD0AF9-7918-4396-A040-15BBD1687DA8}" sibTransId="{CEA36949-3DB7-4CAA-854C-EE65CA282D6B}"/>
    <dgm:cxn modelId="{C6C0A4C1-A1C3-46B9-8040-ED892DDFD021}" srcId="{D9C6FB57-736E-48A6-A435-51C8CCB4C84A}" destId="{FEA9780E-E4B3-4F3A-AE35-81616920901F}" srcOrd="0" destOrd="0" parTransId="{6F621587-DBED-4149-9971-5DCAB0E1228B}" sibTransId="{DD69DAD6-451B-4062-A500-63D66E626519}"/>
    <dgm:cxn modelId="{99B0BEC9-FB68-4EC5-B589-2FEE2F46FBEA}" type="presOf" srcId="{A1EC243A-41F2-448D-8EB6-E1B9CBEB0341}" destId="{234B848A-DD25-4650-A437-BE69B94CF243}" srcOrd="0" destOrd="0" presId="urn:microsoft.com/office/officeart/2005/8/layout/chevron2"/>
    <dgm:cxn modelId="{8D3C5FCB-719D-4044-AC0C-CCDB7D46B451}" type="presOf" srcId="{92DD14F3-FF53-481B-AFB6-3D8B24A656DB}" destId="{D453FF9C-A59B-4939-A914-B422E960CD03}" srcOrd="0" destOrd="0" presId="urn:microsoft.com/office/officeart/2005/8/layout/chevron2"/>
    <dgm:cxn modelId="{ED8382DA-60C3-4CD2-8E88-0B0C6CDB76E4}" type="presOf" srcId="{1E34D945-89DD-42D3-8274-76D17085C513}" destId="{FC4D8905-3F6F-48F8-A182-5C5CBEF9DD1B}" srcOrd="0" destOrd="0" presId="urn:microsoft.com/office/officeart/2005/8/layout/chevron2"/>
    <dgm:cxn modelId="{71CAF2E2-26C4-4185-9B76-E1D56ED02953}" type="presOf" srcId="{DD863DF8-14AA-4186-9BFF-AA458FA428BB}" destId="{2B0F7D11-165A-4C95-A787-54DBB4A1B6D2}" srcOrd="0" destOrd="0" presId="urn:microsoft.com/office/officeart/2005/8/layout/chevron2"/>
    <dgm:cxn modelId="{54DB35F8-39CB-42D6-9FAE-465801FF8613}" type="presOf" srcId="{F088792B-F609-442E-A576-6F8B9B981837}" destId="{A552C6FE-BAB3-42F8-8CDA-5334AF2383C6}" srcOrd="0" destOrd="0" presId="urn:microsoft.com/office/officeart/2005/8/layout/chevron2"/>
    <dgm:cxn modelId="{97C0C43E-8D59-4654-8672-634B01AD51EE}" type="presParOf" srcId="{AE7A897C-B7A6-4ABA-83ED-98EF616FA27C}" destId="{7DCA9911-F0E8-45E8-AE36-7D1C57D63A8B}" srcOrd="0" destOrd="0" presId="urn:microsoft.com/office/officeart/2005/8/layout/chevron2"/>
    <dgm:cxn modelId="{54A8EC2B-6267-4D30-B2B8-6D45EC73C7FD}" type="presParOf" srcId="{7DCA9911-F0E8-45E8-AE36-7D1C57D63A8B}" destId="{85D78C2D-F9A8-4FD9-BE75-8E166A2AF0E9}" srcOrd="0" destOrd="0" presId="urn:microsoft.com/office/officeart/2005/8/layout/chevron2"/>
    <dgm:cxn modelId="{4F450967-2580-4558-973F-91A317E1A9E1}" type="presParOf" srcId="{7DCA9911-F0E8-45E8-AE36-7D1C57D63A8B}" destId="{27C10C8C-9F99-4714-8895-3C928BAD9439}" srcOrd="1" destOrd="0" presId="urn:microsoft.com/office/officeart/2005/8/layout/chevron2"/>
    <dgm:cxn modelId="{ED3CF670-C5F1-4E5E-9054-5126539A4A4E}" type="presParOf" srcId="{AE7A897C-B7A6-4ABA-83ED-98EF616FA27C}" destId="{C4E8DEF3-AF76-49CE-85AA-FD166ECF0763}" srcOrd="1" destOrd="0" presId="urn:microsoft.com/office/officeart/2005/8/layout/chevron2"/>
    <dgm:cxn modelId="{6F526C89-1D8C-4F7D-82D1-9C1F79AF8DA6}" type="presParOf" srcId="{AE7A897C-B7A6-4ABA-83ED-98EF616FA27C}" destId="{207FE87A-E96E-40C5-B8C3-6F15E0C293E5}" srcOrd="2" destOrd="0" presId="urn:microsoft.com/office/officeart/2005/8/layout/chevron2"/>
    <dgm:cxn modelId="{CABC96BE-2088-4BC1-8FE2-29A9DD902907}" type="presParOf" srcId="{207FE87A-E96E-40C5-B8C3-6F15E0C293E5}" destId="{A552C6FE-BAB3-42F8-8CDA-5334AF2383C6}" srcOrd="0" destOrd="0" presId="urn:microsoft.com/office/officeart/2005/8/layout/chevron2"/>
    <dgm:cxn modelId="{F52E47B7-1B01-479E-98D9-E08E9F9747CD}" type="presParOf" srcId="{207FE87A-E96E-40C5-B8C3-6F15E0C293E5}" destId="{FC4D8905-3F6F-48F8-A182-5C5CBEF9DD1B}" srcOrd="1" destOrd="0" presId="urn:microsoft.com/office/officeart/2005/8/layout/chevron2"/>
    <dgm:cxn modelId="{6C203954-D3FC-4EA7-85AF-47A8326EB32A}" type="presParOf" srcId="{AE7A897C-B7A6-4ABA-83ED-98EF616FA27C}" destId="{36429994-AFD6-4346-8F0C-3B3968F1FE63}" srcOrd="3" destOrd="0" presId="urn:microsoft.com/office/officeart/2005/8/layout/chevron2"/>
    <dgm:cxn modelId="{3B3C44E9-BD7B-4829-8ADC-2A23DCB69ABD}" type="presParOf" srcId="{AE7A897C-B7A6-4ABA-83ED-98EF616FA27C}" destId="{EBFEB5B9-08F7-4A88-AB2C-215B68112F10}" srcOrd="4" destOrd="0" presId="urn:microsoft.com/office/officeart/2005/8/layout/chevron2"/>
    <dgm:cxn modelId="{1035ECEE-7327-4929-86D5-028CDE7D396B}" type="presParOf" srcId="{EBFEB5B9-08F7-4A88-AB2C-215B68112F10}" destId="{D453FF9C-A59B-4939-A914-B422E960CD03}" srcOrd="0" destOrd="0" presId="urn:microsoft.com/office/officeart/2005/8/layout/chevron2"/>
    <dgm:cxn modelId="{263E7755-FA4D-4FC3-9884-F46AA5D84028}" type="presParOf" srcId="{EBFEB5B9-08F7-4A88-AB2C-215B68112F10}" destId="{234B848A-DD25-4650-A437-BE69B94CF243}" srcOrd="1" destOrd="0" presId="urn:microsoft.com/office/officeart/2005/8/layout/chevron2"/>
    <dgm:cxn modelId="{BFEA6A11-C195-4AC9-90AB-28C2DB373C4B}" type="presParOf" srcId="{AE7A897C-B7A6-4ABA-83ED-98EF616FA27C}" destId="{B4E9B443-2760-47BF-825C-91C5CA6F9F24}" srcOrd="5" destOrd="0" presId="urn:microsoft.com/office/officeart/2005/8/layout/chevron2"/>
    <dgm:cxn modelId="{BF7B5F52-FC64-4E45-94A3-55CE9F51F51E}" type="presParOf" srcId="{AE7A897C-B7A6-4ABA-83ED-98EF616FA27C}" destId="{4A5EDD76-4A15-4DDA-91EA-40C8AFE308D6}" srcOrd="6" destOrd="0" presId="urn:microsoft.com/office/officeart/2005/8/layout/chevron2"/>
    <dgm:cxn modelId="{000625DC-73D3-4B86-A685-A086FBF3BFDC}" type="presParOf" srcId="{4A5EDD76-4A15-4DDA-91EA-40C8AFE308D6}" destId="{78264279-DEAA-4F18-A79A-088F3243DAC3}" srcOrd="0" destOrd="0" presId="urn:microsoft.com/office/officeart/2005/8/layout/chevron2"/>
    <dgm:cxn modelId="{044D47E1-36C5-45AE-90E8-83FA8CCBB025}" type="presParOf" srcId="{4A5EDD76-4A15-4DDA-91EA-40C8AFE308D6}" destId="{5919D9B5-0664-4A7E-9898-2004334E87D0}" srcOrd="1" destOrd="0" presId="urn:microsoft.com/office/officeart/2005/8/layout/chevron2"/>
    <dgm:cxn modelId="{8105CD19-0DE2-44F6-9F65-A982D42EB5CB}" type="presParOf" srcId="{AE7A897C-B7A6-4ABA-83ED-98EF616FA27C}" destId="{25DB3065-FA3F-41B4-808D-27049A1BC520}" srcOrd="7" destOrd="0" presId="urn:microsoft.com/office/officeart/2005/8/layout/chevron2"/>
    <dgm:cxn modelId="{2B8700E5-272B-4829-9C2F-97A78FAF147A}" type="presParOf" srcId="{AE7A897C-B7A6-4ABA-83ED-98EF616FA27C}" destId="{05BAEA7A-BA01-4D25-8A5C-12A09468993D}" srcOrd="8" destOrd="0" presId="urn:microsoft.com/office/officeart/2005/8/layout/chevron2"/>
    <dgm:cxn modelId="{B18893C6-5DBE-45F1-B546-B412D65D062F}" type="presParOf" srcId="{05BAEA7A-BA01-4D25-8A5C-12A09468993D}" destId="{2B0F7D11-165A-4C95-A787-54DBB4A1B6D2}" srcOrd="0" destOrd="0" presId="urn:microsoft.com/office/officeart/2005/8/layout/chevron2"/>
    <dgm:cxn modelId="{59ED954F-3872-4450-BC6F-50FFAD19F6A5}" type="presParOf" srcId="{05BAEA7A-BA01-4D25-8A5C-12A09468993D}" destId="{D3F1884B-3F81-45C1-AB84-784F783E1906}" srcOrd="1" destOrd="0" presId="urn:microsoft.com/office/officeart/2005/8/layout/chevron2"/>
    <dgm:cxn modelId="{31B84486-7106-4224-A9C3-10A3E6EB2269}" type="presParOf" srcId="{AE7A897C-B7A6-4ABA-83ED-98EF616FA27C}" destId="{EB01B3AF-E68F-4D5C-B130-4B418E4674AD}" srcOrd="9" destOrd="0" presId="urn:microsoft.com/office/officeart/2005/8/layout/chevron2"/>
    <dgm:cxn modelId="{838D4649-4978-4B07-BA11-D63115D9AA5F}" type="presParOf" srcId="{AE7A897C-B7A6-4ABA-83ED-98EF616FA27C}" destId="{B522E2BA-4F82-498D-9CBC-0B1BB2264D86}" srcOrd="10" destOrd="0" presId="urn:microsoft.com/office/officeart/2005/8/layout/chevron2"/>
    <dgm:cxn modelId="{195D7B12-9AFC-40A1-8F41-EE8A06152F1B}" type="presParOf" srcId="{B522E2BA-4F82-498D-9CBC-0B1BB2264D86}" destId="{747E2C06-3245-4D84-93AC-2021FD724351}" srcOrd="0" destOrd="0" presId="urn:microsoft.com/office/officeart/2005/8/layout/chevron2"/>
    <dgm:cxn modelId="{F1395246-7858-46FC-9F19-E6F1AEF1884E}" type="presParOf" srcId="{B522E2BA-4F82-498D-9CBC-0B1BB2264D86}" destId="{5F577EB3-E68F-4A7E-AAA0-197DCDD1D4E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721939-540C-4744-822C-3F488A7CB1A0}" type="doc">
      <dgm:prSet loTypeId="urn:microsoft.com/office/officeart/2005/8/layout/vList5" loCatId="list" qsTypeId="urn:microsoft.com/office/officeart/2005/8/quickstyle/3d1" qsCatId="3D" csTypeId="urn:microsoft.com/office/officeart/2005/8/colors/colorful4" csCatId="colorful" phldr="1"/>
      <dgm:spPr/>
      <dgm:t>
        <a:bodyPr/>
        <a:lstStyle/>
        <a:p>
          <a:endParaRPr lang="en-IN"/>
        </a:p>
      </dgm:t>
    </dgm:pt>
    <dgm:pt modelId="{A31F8DB7-A108-4C8E-A397-938C9949B4AA}">
      <dgm:prSet phldrT="[Text]" phldr="1"/>
      <dgm:spPr/>
      <dgm:t>
        <a:bodyPr/>
        <a:lstStyle/>
        <a:p>
          <a:endParaRPr lang="en-IN" dirty="0"/>
        </a:p>
      </dgm:t>
    </dgm:pt>
    <dgm:pt modelId="{4898D265-D849-4D97-879F-73636B2A35E7}" type="parTrans" cxnId="{D3D1C0D5-6502-45BC-A518-854C49FD8FFB}">
      <dgm:prSet/>
      <dgm:spPr/>
      <dgm:t>
        <a:bodyPr/>
        <a:lstStyle/>
        <a:p>
          <a:endParaRPr lang="en-IN"/>
        </a:p>
      </dgm:t>
    </dgm:pt>
    <dgm:pt modelId="{F4EBF0E2-4D9B-4462-BB5C-82C9F882B57C}" type="sibTrans" cxnId="{D3D1C0D5-6502-45BC-A518-854C49FD8FFB}">
      <dgm:prSet/>
      <dgm:spPr/>
      <dgm:t>
        <a:bodyPr/>
        <a:lstStyle/>
        <a:p>
          <a:endParaRPr lang="en-IN"/>
        </a:p>
      </dgm:t>
    </dgm:pt>
    <dgm:pt modelId="{C47E1ECE-E71D-4228-8A12-0B668F672089}">
      <dgm:prSet phldrT="[Text]"/>
      <dgm:spPr/>
      <dgm:t>
        <a:bodyPr/>
        <a:lstStyle/>
        <a:p>
          <a:r>
            <a:rPr lang="en-IN" dirty="0"/>
            <a:t>Sea Surface Temperature</a:t>
          </a:r>
        </a:p>
      </dgm:t>
    </dgm:pt>
    <dgm:pt modelId="{8B4F9F83-7B52-473A-8B33-6C0138F49751}" type="parTrans" cxnId="{6101E670-315C-4F4F-8CF6-0AA2DDFEB0B7}">
      <dgm:prSet/>
      <dgm:spPr/>
      <dgm:t>
        <a:bodyPr/>
        <a:lstStyle/>
        <a:p>
          <a:endParaRPr lang="en-IN"/>
        </a:p>
      </dgm:t>
    </dgm:pt>
    <dgm:pt modelId="{9B29D9B7-16BC-4766-8188-1D17FFB0103F}" type="sibTrans" cxnId="{6101E670-315C-4F4F-8CF6-0AA2DDFEB0B7}">
      <dgm:prSet/>
      <dgm:spPr/>
      <dgm:t>
        <a:bodyPr/>
        <a:lstStyle/>
        <a:p>
          <a:endParaRPr lang="en-IN"/>
        </a:p>
      </dgm:t>
    </dgm:pt>
    <dgm:pt modelId="{B70E82FE-A74C-4F02-A564-BB15C25DF237}">
      <dgm:prSet phldrT="[Text]"/>
      <dgm:spPr/>
      <dgm:t>
        <a:bodyPr/>
        <a:lstStyle/>
        <a:p>
          <a:r>
            <a:rPr lang="en-IN" dirty="0"/>
            <a:t>Salinity</a:t>
          </a:r>
        </a:p>
      </dgm:t>
    </dgm:pt>
    <dgm:pt modelId="{25D039F0-0B3E-4B14-BCA7-3928626DC3C5}" type="parTrans" cxnId="{BA35B153-03AC-4208-B199-029F20099D5F}">
      <dgm:prSet/>
      <dgm:spPr/>
      <dgm:t>
        <a:bodyPr/>
        <a:lstStyle/>
        <a:p>
          <a:endParaRPr lang="en-IN"/>
        </a:p>
      </dgm:t>
    </dgm:pt>
    <dgm:pt modelId="{D6C79AC0-D98A-4BFA-BFE1-8B4F7D6E44D0}" type="sibTrans" cxnId="{BA35B153-03AC-4208-B199-029F20099D5F}">
      <dgm:prSet/>
      <dgm:spPr/>
      <dgm:t>
        <a:bodyPr/>
        <a:lstStyle/>
        <a:p>
          <a:endParaRPr lang="en-IN"/>
        </a:p>
      </dgm:t>
    </dgm:pt>
    <dgm:pt modelId="{40103694-8987-4F9F-B6CD-A0FABD9E041F}">
      <dgm:prSet phldrT="[Text]" phldr="1"/>
      <dgm:spPr/>
      <dgm:t>
        <a:bodyPr/>
        <a:lstStyle/>
        <a:p>
          <a:endParaRPr lang="en-IN" dirty="0"/>
        </a:p>
      </dgm:t>
    </dgm:pt>
    <dgm:pt modelId="{2B6312F1-8AC3-4931-ACE9-E570B8C60FD7}" type="parTrans" cxnId="{DD8DBCE8-ADBC-4FA9-80FA-1FE98C7970AC}">
      <dgm:prSet/>
      <dgm:spPr/>
      <dgm:t>
        <a:bodyPr/>
        <a:lstStyle/>
        <a:p>
          <a:endParaRPr lang="en-IN"/>
        </a:p>
      </dgm:t>
    </dgm:pt>
    <dgm:pt modelId="{82CBA975-9234-411A-BBDA-9DC3F163AB98}" type="sibTrans" cxnId="{DD8DBCE8-ADBC-4FA9-80FA-1FE98C7970AC}">
      <dgm:prSet/>
      <dgm:spPr/>
      <dgm:t>
        <a:bodyPr/>
        <a:lstStyle/>
        <a:p>
          <a:endParaRPr lang="en-IN"/>
        </a:p>
      </dgm:t>
    </dgm:pt>
    <dgm:pt modelId="{DD37C254-B345-4CAA-B8C1-D803BF089918}">
      <dgm:prSet phldrT="[Text]"/>
      <dgm:spPr/>
      <dgm:t>
        <a:bodyPr/>
        <a:lstStyle/>
        <a:p>
          <a:r>
            <a:rPr lang="en-IN" dirty="0"/>
            <a:t>pH , Light Irradiance</a:t>
          </a:r>
        </a:p>
      </dgm:t>
    </dgm:pt>
    <dgm:pt modelId="{22172BF5-48BA-4B29-9AF8-A994E60589C7}" type="parTrans" cxnId="{313EF5F0-7E2D-4381-B25F-64E94495A138}">
      <dgm:prSet/>
      <dgm:spPr/>
      <dgm:t>
        <a:bodyPr/>
        <a:lstStyle/>
        <a:p>
          <a:endParaRPr lang="en-IN"/>
        </a:p>
      </dgm:t>
    </dgm:pt>
    <dgm:pt modelId="{F5473073-EEEE-4A30-97B0-5582CCDE8F77}" type="sibTrans" cxnId="{313EF5F0-7E2D-4381-B25F-64E94495A138}">
      <dgm:prSet/>
      <dgm:spPr/>
      <dgm:t>
        <a:bodyPr/>
        <a:lstStyle/>
        <a:p>
          <a:endParaRPr lang="en-IN"/>
        </a:p>
      </dgm:t>
    </dgm:pt>
    <dgm:pt modelId="{3C955F1F-D9FF-4805-8B9F-ACA5215C1B00}">
      <dgm:prSet phldrT="[Text]"/>
      <dgm:spPr/>
      <dgm:t>
        <a:bodyPr/>
        <a:lstStyle/>
        <a:p>
          <a:r>
            <a:rPr lang="en-IN" dirty="0"/>
            <a:t>Nutrient availability</a:t>
          </a:r>
        </a:p>
      </dgm:t>
    </dgm:pt>
    <dgm:pt modelId="{9C505939-62F8-4885-98BE-369F18D06954}" type="parTrans" cxnId="{CEE7178F-662E-4C1F-85CB-AD61EE8FC872}">
      <dgm:prSet/>
      <dgm:spPr/>
      <dgm:t>
        <a:bodyPr/>
        <a:lstStyle/>
        <a:p>
          <a:endParaRPr lang="en-IN"/>
        </a:p>
      </dgm:t>
    </dgm:pt>
    <dgm:pt modelId="{09A5C9A5-BDB0-4273-920E-3DC40F5B0843}" type="sibTrans" cxnId="{CEE7178F-662E-4C1F-85CB-AD61EE8FC872}">
      <dgm:prSet/>
      <dgm:spPr/>
      <dgm:t>
        <a:bodyPr/>
        <a:lstStyle/>
        <a:p>
          <a:endParaRPr lang="en-IN"/>
        </a:p>
      </dgm:t>
    </dgm:pt>
    <dgm:pt modelId="{12B216F1-C87A-47C4-A5ED-DD791C8D1184}">
      <dgm:prSet phldrT="[Text]" phldr="1"/>
      <dgm:spPr/>
      <dgm:t>
        <a:bodyPr/>
        <a:lstStyle/>
        <a:p>
          <a:endParaRPr lang="en-IN" dirty="0"/>
        </a:p>
      </dgm:t>
    </dgm:pt>
    <dgm:pt modelId="{4B6563FC-5EFF-4FE5-A7DD-3A30B35C7F44}" type="parTrans" cxnId="{D89D75DD-B02A-4BA2-ADD9-42D5ED66BB9D}">
      <dgm:prSet/>
      <dgm:spPr/>
      <dgm:t>
        <a:bodyPr/>
        <a:lstStyle/>
        <a:p>
          <a:endParaRPr lang="en-IN"/>
        </a:p>
      </dgm:t>
    </dgm:pt>
    <dgm:pt modelId="{BB4CBCC0-77C1-4827-93DE-172FF156187C}" type="sibTrans" cxnId="{D89D75DD-B02A-4BA2-ADD9-42D5ED66BB9D}">
      <dgm:prSet/>
      <dgm:spPr/>
      <dgm:t>
        <a:bodyPr/>
        <a:lstStyle/>
        <a:p>
          <a:endParaRPr lang="en-IN"/>
        </a:p>
      </dgm:t>
    </dgm:pt>
    <dgm:pt modelId="{10ABD8EC-C36E-4502-86DA-914D57EB818E}">
      <dgm:prSet phldrT="[Text]"/>
      <dgm:spPr/>
      <dgm:t>
        <a:bodyPr/>
        <a:lstStyle/>
        <a:p>
          <a:r>
            <a:rPr lang="en-IN" dirty="0"/>
            <a:t>Water depth</a:t>
          </a:r>
        </a:p>
      </dgm:t>
    </dgm:pt>
    <dgm:pt modelId="{2296CA4F-30DE-48B1-AF69-3503774AA6FB}" type="parTrans" cxnId="{034CC23A-1300-4C02-9AC3-7939CB47F83A}">
      <dgm:prSet/>
      <dgm:spPr/>
      <dgm:t>
        <a:bodyPr/>
        <a:lstStyle/>
        <a:p>
          <a:endParaRPr lang="en-IN"/>
        </a:p>
      </dgm:t>
    </dgm:pt>
    <dgm:pt modelId="{4BE7B2A0-8B4C-4610-8166-D332B16CCE04}" type="sibTrans" cxnId="{034CC23A-1300-4C02-9AC3-7939CB47F83A}">
      <dgm:prSet/>
      <dgm:spPr/>
      <dgm:t>
        <a:bodyPr/>
        <a:lstStyle/>
        <a:p>
          <a:endParaRPr lang="en-IN"/>
        </a:p>
      </dgm:t>
    </dgm:pt>
    <dgm:pt modelId="{C1EF0B7B-B8F7-4AA2-BFB4-A364AB1F3486}">
      <dgm:prSet phldrT="[Text]"/>
      <dgm:spPr/>
      <dgm:t>
        <a:bodyPr/>
        <a:lstStyle/>
        <a:p>
          <a:r>
            <a:rPr lang="en-IN" dirty="0"/>
            <a:t>Wave current</a:t>
          </a:r>
        </a:p>
      </dgm:t>
    </dgm:pt>
    <dgm:pt modelId="{84934C7B-3296-47D4-BC3F-0A5FACAA43A7}" type="parTrans" cxnId="{0F9E4089-77E3-4778-A95A-2999AE20B6D9}">
      <dgm:prSet/>
      <dgm:spPr/>
      <dgm:t>
        <a:bodyPr/>
        <a:lstStyle/>
        <a:p>
          <a:endParaRPr lang="en-IN"/>
        </a:p>
      </dgm:t>
    </dgm:pt>
    <dgm:pt modelId="{D3CCB1B7-1266-4D11-B7C3-D718CCA0111A}" type="sibTrans" cxnId="{0F9E4089-77E3-4778-A95A-2999AE20B6D9}">
      <dgm:prSet/>
      <dgm:spPr/>
      <dgm:t>
        <a:bodyPr/>
        <a:lstStyle/>
        <a:p>
          <a:endParaRPr lang="en-IN"/>
        </a:p>
      </dgm:t>
    </dgm:pt>
    <dgm:pt modelId="{C6C2ECA8-A9DB-4AD2-9971-A8BC7F64A35B}" type="pres">
      <dgm:prSet presAssocID="{ED721939-540C-4744-822C-3F488A7CB1A0}" presName="Name0" presStyleCnt="0">
        <dgm:presLayoutVars>
          <dgm:dir/>
          <dgm:animLvl val="lvl"/>
          <dgm:resizeHandles val="exact"/>
        </dgm:presLayoutVars>
      </dgm:prSet>
      <dgm:spPr/>
    </dgm:pt>
    <dgm:pt modelId="{87780056-3B26-49A5-B89A-8AF7C7C91641}" type="pres">
      <dgm:prSet presAssocID="{A31F8DB7-A108-4C8E-A397-938C9949B4AA}" presName="linNode" presStyleCnt="0"/>
      <dgm:spPr/>
    </dgm:pt>
    <dgm:pt modelId="{64A052AF-89DE-4539-B113-B9F2759F7F68}" type="pres">
      <dgm:prSet presAssocID="{A31F8DB7-A108-4C8E-A397-938C9949B4AA}" presName="parentText" presStyleLbl="node1" presStyleIdx="0" presStyleCnt="3">
        <dgm:presLayoutVars>
          <dgm:chMax val="1"/>
          <dgm:bulletEnabled val="1"/>
        </dgm:presLayoutVars>
      </dgm:prSet>
      <dgm:spPr/>
    </dgm:pt>
    <dgm:pt modelId="{23D99FB5-D3E5-4665-B303-E27E60CDEB8D}" type="pres">
      <dgm:prSet presAssocID="{A31F8DB7-A108-4C8E-A397-938C9949B4AA}" presName="descendantText" presStyleLbl="alignAccFollowNode1" presStyleIdx="0" presStyleCnt="3">
        <dgm:presLayoutVars>
          <dgm:bulletEnabled val="1"/>
        </dgm:presLayoutVars>
      </dgm:prSet>
      <dgm:spPr/>
    </dgm:pt>
    <dgm:pt modelId="{CEBDD7FA-8937-40FA-87B7-AE43DCF70501}" type="pres">
      <dgm:prSet presAssocID="{F4EBF0E2-4D9B-4462-BB5C-82C9F882B57C}" presName="sp" presStyleCnt="0"/>
      <dgm:spPr/>
    </dgm:pt>
    <dgm:pt modelId="{537A8305-6F8E-487D-AFA8-C83BF15E7A99}" type="pres">
      <dgm:prSet presAssocID="{40103694-8987-4F9F-B6CD-A0FABD9E041F}" presName="linNode" presStyleCnt="0"/>
      <dgm:spPr/>
    </dgm:pt>
    <dgm:pt modelId="{34BB0590-05EB-4B00-AD80-E54A71531DA0}" type="pres">
      <dgm:prSet presAssocID="{40103694-8987-4F9F-B6CD-A0FABD9E041F}" presName="parentText" presStyleLbl="node1" presStyleIdx="1" presStyleCnt="3">
        <dgm:presLayoutVars>
          <dgm:chMax val="1"/>
          <dgm:bulletEnabled val="1"/>
        </dgm:presLayoutVars>
      </dgm:prSet>
      <dgm:spPr/>
    </dgm:pt>
    <dgm:pt modelId="{2DE726D3-87B1-4DB8-8B34-D70A37810E87}" type="pres">
      <dgm:prSet presAssocID="{40103694-8987-4F9F-B6CD-A0FABD9E041F}" presName="descendantText" presStyleLbl="alignAccFollowNode1" presStyleIdx="1" presStyleCnt="3">
        <dgm:presLayoutVars>
          <dgm:bulletEnabled val="1"/>
        </dgm:presLayoutVars>
      </dgm:prSet>
      <dgm:spPr/>
    </dgm:pt>
    <dgm:pt modelId="{DCFF3792-6FF1-47F8-8F50-C800E924FB8A}" type="pres">
      <dgm:prSet presAssocID="{82CBA975-9234-411A-BBDA-9DC3F163AB98}" presName="sp" presStyleCnt="0"/>
      <dgm:spPr/>
    </dgm:pt>
    <dgm:pt modelId="{5685FC0D-348F-407B-B30A-823771B9644A}" type="pres">
      <dgm:prSet presAssocID="{12B216F1-C87A-47C4-A5ED-DD791C8D1184}" presName="linNode" presStyleCnt="0"/>
      <dgm:spPr/>
    </dgm:pt>
    <dgm:pt modelId="{AEB55BC5-A4F3-4A81-AA8A-1C32E05841F4}" type="pres">
      <dgm:prSet presAssocID="{12B216F1-C87A-47C4-A5ED-DD791C8D1184}" presName="parentText" presStyleLbl="node1" presStyleIdx="2" presStyleCnt="3">
        <dgm:presLayoutVars>
          <dgm:chMax val="1"/>
          <dgm:bulletEnabled val="1"/>
        </dgm:presLayoutVars>
      </dgm:prSet>
      <dgm:spPr/>
    </dgm:pt>
    <dgm:pt modelId="{C869974C-4E7B-413B-95C9-FCB519A36E7D}" type="pres">
      <dgm:prSet presAssocID="{12B216F1-C87A-47C4-A5ED-DD791C8D1184}" presName="descendantText" presStyleLbl="alignAccFollowNode1" presStyleIdx="2" presStyleCnt="3">
        <dgm:presLayoutVars>
          <dgm:bulletEnabled val="1"/>
        </dgm:presLayoutVars>
      </dgm:prSet>
      <dgm:spPr/>
    </dgm:pt>
  </dgm:ptLst>
  <dgm:cxnLst>
    <dgm:cxn modelId="{60B9100A-669F-44B8-9AB7-08A109B598AF}" type="presOf" srcId="{C47E1ECE-E71D-4228-8A12-0B668F672089}" destId="{23D99FB5-D3E5-4665-B303-E27E60CDEB8D}" srcOrd="0" destOrd="0" presId="urn:microsoft.com/office/officeart/2005/8/layout/vList5"/>
    <dgm:cxn modelId="{92CD8D16-CB7B-4F07-939D-ADAF7F642659}" type="presOf" srcId="{40103694-8987-4F9F-B6CD-A0FABD9E041F}" destId="{34BB0590-05EB-4B00-AD80-E54A71531DA0}" srcOrd="0" destOrd="0" presId="urn:microsoft.com/office/officeart/2005/8/layout/vList5"/>
    <dgm:cxn modelId="{F64A492C-E574-4A90-A4CA-5820E6C7413F}" type="presOf" srcId="{B70E82FE-A74C-4F02-A564-BB15C25DF237}" destId="{23D99FB5-D3E5-4665-B303-E27E60CDEB8D}" srcOrd="0" destOrd="1" presId="urn:microsoft.com/office/officeart/2005/8/layout/vList5"/>
    <dgm:cxn modelId="{202BBB35-0527-4E0C-A2FF-942A01E5BFE6}" type="presOf" srcId="{3C955F1F-D9FF-4805-8B9F-ACA5215C1B00}" destId="{2DE726D3-87B1-4DB8-8B34-D70A37810E87}" srcOrd="0" destOrd="1" presId="urn:microsoft.com/office/officeart/2005/8/layout/vList5"/>
    <dgm:cxn modelId="{034CC23A-1300-4C02-9AC3-7939CB47F83A}" srcId="{12B216F1-C87A-47C4-A5ED-DD791C8D1184}" destId="{10ABD8EC-C36E-4502-86DA-914D57EB818E}" srcOrd="0" destOrd="0" parTransId="{2296CA4F-30DE-48B1-AF69-3503774AA6FB}" sibTransId="{4BE7B2A0-8B4C-4610-8166-D332B16CCE04}"/>
    <dgm:cxn modelId="{7C9EE568-01F4-40A9-BE52-AF2A3EA7AA9D}" type="presOf" srcId="{12B216F1-C87A-47C4-A5ED-DD791C8D1184}" destId="{AEB55BC5-A4F3-4A81-AA8A-1C32E05841F4}" srcOrd="0" destOrd="0" presId="urn:microsoft.com/office/officeart/2005/8/layout/vList5"/>
    <dgm:cxn modelId="{3E0C6C4E-AFC9-47B0-9612-FE0533ECFE82}" type="presOf" srcId="{ED721939-540C-4744-822C-3F488A7CB1A0}" destId="{C6C2ECA8-A9DB-4AD2-9971-A8BC7F64A35B}" srcOrd="0" destOrd="0" presId="urn:microsoft.com/office/officeart/2005/8/layout/vList5"/>
    <dgm:cxn modelId="{F96C886F-C8F2-4D2D-8146-758D2A2BECC4}" type="presOf" srcId="{10ABD8EC-C36E-4502-86DA-914D57EB818E}" destId="{C869974C-4E7B-413B-95C9-FCB519A36E7D}" srcOrd="0" destOrd="0" presId="urn:microsoft.com/office/officeart/2005/8/layout/vList5"/>
    <dgm:cxn modelId="{6101E670-315C-4F4F-8CF6-0AA2DDFEB0B7}" srcId="{A31F8DB7-A108-4C8E-A397-938C9949B4AA}" destId="{C47E1ECE-E71D-4228-8A12-0B668F672089}" srcOrd="0" destOrd="0" parTransId="{8B4F9F83-7B52-473A-8B33-6C0138F49751}" sibTransId="{9B29D9B7-16BC-4766-8188-1D17FFB0103F}"/>
    <dgm:cxn modelId="{BA35B153-03AC-4208-B199-029F20099D5F}" srcId="{A31F8DB7-A108-4C8E-A397-938C9949B4AA}" destId="{B70E82FE-A74C-4F02-A564-BB15C25DF237}" srcOrd="1" destOrd="0" parTransId="{25D039F0-0B3E-4B14-BCA7-3928626DC3C5}" sibTransId="{D6C79AC0-D98A-4BFA-BFE1-8B4F7D6E44D0}"/>
    <dgm:cxn modelId="{CB506581-6ACE-4A76-AF8A-B3133582632B}" type="presOf" srcId="{A31F8DB7-A108-4C8E-A397-938C9949B4AA}" destId="{64A052AF-89DE-4539-B113-B9F2759F7F68}" srcOrd="0" destOrd="0" presId="urn:microsoft.com/office/officeart/2005/8/layout/vList5"/>
    <dgm:cxn modelId="{0F9E4089-77E3-4778-A95A-2999AE20B6D9}" srcId="{12B216F1-C87A-47C4-A5ED-DD791C8D1184}" destId="{C1EF0B7B-B8F7-4AA2-BFB4-A364AB1F3486}" srcOrd="1" destOrd="0" parTransId="{84934C7B-3296-47D4-BC3F-0A5FACAA43A7}" sibTransId="{D3CCB1B7-1266-4D11-B7C3-D718CCA0111A}"/>
    <dgm:cxn modelId="{CEE7178F-662E-4C1F-85CB-AD61EE8FC872}" srcId="{40103694-8987-4F9F-B6CD-A0FABD9E041F}" destId="{3C955F1F-D9FF-4805-8B9F-ACA5215C1B00}" srcOrd="1" destOrd="0" parTransId="{9C505939-62F8-4885-98BE-369F18D06954}" sibTransId="{09A5C9A5-BDB0-4273-920E-3DC40F5B0843}"/>
    <dgm:cxn modelId="{836EE2B7-FC27-47C7-A38B-F0B9B18D8657}" type="presOf" srcId="{DD37C254-B345-4CAA-B8C1-D803BF089918}" destId="{2DE726D3-87B1-4DB8-8B34-D70A37810E87}" srcOrd="0" destOrd="0" presId="urn:microsoft.com/office/officeart/2005/8/layout/vList5"/>
    <dgm:cxn modelId="{1300C0C5-E986-4B8F-975F-5A3DD8CF2BDB}" type="presOf" srcId="{C1EF0B7B-B8F7-4AA2-BFB4-A364AB1F3486}" destId="{C869974C-4E7B-413B-95C9-FCB519A36E7D}" srcOrd="0" destOrd="1" presId="urn:microsoft.com/office/officeart/2005/8/layout/vList5"/>
    <dgm:cxn modelId="{D3D1C0D5-6502-45BC-A518-854C49FD8FFB}" srcId="{ED721939-540C-4744-822C-3F488A7CB1A0}" destId="{A31F8DB7-A108-4C8E-A397-938C9949B4AA}" srcOrd="0" destOrd="0" parTransId="{4898D265-D849-4D97-879F-73636B2A35E7}" sibTransId="{F4EBF0E2-4D9B-4462-BB5C-82C9F882B57C}"/>
    <dgm:cxn modelId="{D89D75DD-B02A-4BA2-ADD9-42D5ED66BB9D}" srcId="{ED721939-540C-4744-822C-3F488A7CB1A0}" destId="{12B216F1-C87A-47C4-A5ED-DD791C8D1184}" srcOrd="2" destOrd="0" parTransId="{4B6563FC-5EFF-4FE5-A7DD-3A30B35C7F44}" sibTransId="{BB4CBCC0-77C1-4827-93DE-172FF156187C}"/>
    <dgm:cxn modelId="{DD8DBCE8-ADBC-4FA9-80FA-1FE98C7970AC}" srcId="{ED721939-540C-4744-822C-3F488A7CB1A0}" destId="{40103694-8987-4F9F-B6CD-A0FABD9E041F}" srcOrd="1" destOrd="0" parTransId="{2B6312F1-8AC3-4931-ACE9-E570B8C60FD7}" sibTransId="{82CBA975-9234-411A-BBDA-9DC3F163AB98}"/>
    <dgm:cxn modelId="{313EF5F0-7E2D-4381-B25F-64E94495A138}" srcId="{40103694-8987-4F9F-B6CD-A0FABD9E041F}" destId="{DD37C254-B345-4CAA-B8C1-D803BF089918}" srcOrd="0" destOrd="0" parTransId="{22172BF5-48BA-4B29-9AF8-A994E60589C7}" sibTransId="{F5473073-EEEE-4A30-97B0-5582CCDE8F77}"/>
    <dgm:cxn modelId="{0DBB1BD4-C3A5-4625-AE70-E7EE8592BF06}" type="presParOf" srcId="{C6C2ECA8-A9DB-4AD2-9971-A8BC7F64A35B}" destId="{87780056-3B26-49A5-B89A-8AF7C7C91641}" srcOrd="0" destOrd="0" presId="urn:microsoft.com/office/officeart/2005/8/layout/vList5"/>
    <dgm:cxn modelId="{EBAD506B-4F69-47F0-A017-FDE66C95BDF9}" type="presParOf" srcId="{87780056-3B26-49A5-B89A-8AF7C7C91641}" destId="{64A052AF-89DE-4539-B113-B9F2759F7F68}" srcOrd="0" destOrd="0" presId="urn:microsoft.com/office/officeart/2005/8/layout/vList5"/>
    <dgm:cxn modelId="{B5728200-8355-4514-B95C-6B5328AD805B}" type="presParOf" srcId="{87780056-3B26-49A5-B89A-8AF7C7C91641}" destId="{23D99FB5-D3E5-4665-B303-E27E60CDEB8D}" srcOrd="1" destOrd="0" presId="urn:microsoft.com/office/officeart/2005/8/layout/vList5"/>
    <dgm:cxn modelId="{3079138E-8921-478F-A4AC-9FA807B3FD68}" type="presParOf" srcId="{C6C2ECA8-A9DB-4AD2-9971-A8BC7F64A35B}" destId="{CEBDD7FA-8937-40FA-87B7-AE43DCF70501}" srcOrd="1" destOrd="0" presId="urn:microsoft.com/office/officeart/2005/8/layout/vList5"/>
    <dgm:cxn modelId="{152B98C2-93CB-4B7F-A71F-65A1BEB5D54C}" type="presParOf" srcId="{C6C2ECA8-A9DB-4AD2-9971-A8BC7F64A35B}" destId="{537A8305-6F8E-487D-AFA8-C83BF15E7A99}" srcOrd="2" destOrd="0" presId="urn:microsoft.com/office/officeart/2005/8/layout/vList5"/>
    <dgm:cxn modelId="{D4FC4334-0CE9-4E9F-8920-AE4D62C18223}" type="presParOf" srcId="{537A8305-6F8E-487D-AFA8-C83BF15E7A99}" destId="{34BB0590-05EB-4B00-AD80-E54A71531DA0}" srcOrd="0" destOrd="0" presId="urn:microsoft.com/office/officeart/2005/8/layout/vList5"/>
    <dgm:cxn modelId="{6B35CDE4-D921-4CB4-A92E-20EFE65EB5E9}" type="presParOf" srcId="{537A8305-6F8E-487D-AFA8-C83BF15E7A99}" destId="{2DE726D3-87B1-4DB8-8B34-D70A37810E87}" srcOrd="1" destOrd="0" presId="urn:microsoft.com/office/officeart/2005/8/layout/vList5"/>
    <dgm:cxn modelId="{F89D2D06-D1EB-4021-A5AF-5A58B6B839D6}" type="presParOf" srcId="{C6C2ECA8-A9DB-4AD2-9971-A8BC7F64A35B}" destId="{DCFF3792-6FF1-47F8-8F50-C800E924FB8A}" srcOrd="3" destOrd="0" presId="urn:microsoft.com/office/officeart/2005/8/layout/vList5"/>
    <dgm:cxn modelId="{5BDA560D-3746-4505-B33E-B1EBE47F859F}" type="presParOf" srcId="{C6C2ECA8-A9DB-4AD2-9971-A8BC7F64A35B}" destId="{5685FC0D-348F-407B-B30A-823771B9644A}" srcOrd="4" destOrd="0" presId="urn:microsoft.com/office/officeart/2005/8/layout/vList5"/>
    <dgm:cxn modelId="{93E25EB3-5BAE-4071-ACE9-0550FD0F932D}" type="presParOf" srcId="{5685FC0D-348F-407B-B30A-823771B9644A}" destId="{AEB55BC5-A4F3-4A81-AA8A-1C32E05841F4}" srcOrd="0" destOrd="0" presId="urn:microsoft.com/office/officeart/2005/8/layout/vList5"/>
    <dgm:cxn modelId="{F7F700F6-1FDC-4636-BA7E-73F8A4C38545}" type="presParOf" srcId="{5685FC0D-348F-407B-B30A-823771B9644A}" destId="{C869974C-4E7B-413B-95C9-FCB519A36E7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78C2D-F9A8-4FD9-BE75-8E166A2AF0E9}">
      <dsp:nvSpPr>
        <dsp:cNvPr id="0" name=""/>
        <dsp:cNvSpPr/>
      </dsp:nvSpPr>
      <dsp:spPr>
        <a:xfrm rot="5400000">
          <a:off x="-120406" y="194468"/>
          <a:ext cx="750757" cy="525530"/>
        </a:xfrm>
        <a:prstGeom prst="chevron">
          <a:avLst/>
        </a:prstGeom>
        <a:solidFill>
          <a:schemeClr val="accent1">
            <a:shade val="8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n-IN" sz="2800" kern="1200" dirty="0">
            <a:solidFill>
              <a:schemeClr val="accent3">
                <a:lumMod val="60000"/>
                <a:lumOff val="40000"/>
              </a:schemeClr>
            </a:solidFill>
          </a:endParaRPr>
        </a:p>
      </dsp:txBody>
      <dsp:txXfrm rot="-5400000">
        <a:off x="-7792" y="344619"/>
        <a:ext cx="525530" cy="225227"/>
      </dsp:txXfrm>
    </dsp:sp>
    <dsp:sp modelId="{27C10C8C-9F99-4714-8895-3C928BAD9439}">
      <dsp:nvSpPr>
        <dsp:cNvPr id="0" name=""/>
        <dsp:cNvSpPr/>
      </dsp:nvSpPr>
      <dsp:spPr>
        <a:xfrm rot="5400000">
          <a:off x="3536045" y="-3025581"/>
          <a:ext cx="638035" cy="6705822"/>
        </a:xfrm>
        <a:prstGeom prst="round2SameRect">
          <a:avLst/>
        </a:prstGeom>
        <a:solidFill>
          <a:schemeClr val="lt1">
            <a:alpha val="90000"/>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82575" lvl="1" indent="-282575" algn="l" defTabSz="1066800">
            <a:lnSpc>
              <a:spcPct val="90000"/>
            </a:lnSpc>
            <a:spcBef>
              <a:spcPct val="0"/>
            </a:spcBef>
            <a:spcAft>
              <a:spcPct val="15000"/>
            </a:spcAft>
            <a:buFont typeface="Wingdings" panose="05000000000000000000" pitchFamily="2" charset="2"/>
            <a:buNone/>
          </a:pPr>
          <a:r>
            <a:rPr lang="en-IN" sz="2400" kern="1200" dirty="0">
              <a:latin typeface="Times New Roman" panose="02020603050405020304" pitchFamily="18" charset="0"/>
              <a:cs typeface="Times New Roman" panose="02020603050405020304" pitchFamily="18" charset="0"/>
            </a:rPr>
            <a:t>Culture methods &amp; Why to understand growth parameters?</a:t>
          </a:r>
        </a:p>
      </dsp:txBody>
      <dsp:txXfrm rot="-5400000">
        <a:off x="502152" y="39458"/>
        <a:ext cx="6674676" cy="575743"/>
      </dsp:txXfrm>
    </dsp:sp>
    <dsp:sp modelId="{A552C6FE-BAB3-42F8-8CDA-5334AF2383C6}">
      <dsp:nvSpPr>
        <dsp:cNvPr id="0" name=""/>
        <dsp:cNvSpPr/>
      </dsp:nvSpPr>
      <dsp:spPr>
        <a:xfrm rot="5400000">
          <a:off x="-120406" y="910311"/>
          <a:ext cx="750757" cy="525530"/>
        </a:xfrm>
        <a:prstGeom prst="chevron">
          <a:avLst/>
        </a:prstGeom>
        <a:solidFill>
          <a:schemeClr val="accent1">
            <a:shade val="80000"/>
            <a:hueOff val="-106353"/>
            <a:satOff val="-469"/>
            <a:lumOff val="5846"/>
            <a:alphaOff val="0"/>
          </a:schemeClr>
        </a:solidFill>
        <a:ln w="12700" cap="flat" cmpd="sng" algn="ctr">
          <a:solidFill>
            <a:schemeClr val="accent1">
              <a:shade val="80000"/>
              <a:hueOff val="-106353"/>
              <a:satOff val="-469"/>
              <a:lumOff val="58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r" defTabSz="1244600">
            <a:lnSpc>
              <a:spcPct val="90000"/>
            </a:lnSpc>
            <a:spcBef>
              <a:spcPct val="0"/>
            </a:spcBef>
            <a:spcAft>
              <a:spcPct val="35000"/>
            </a:spcAft>
            <a:buFont typeface="Wingdings" panose="05000000000000000000" pitchFamily="2" charset="2"/>
            <a:buNone/>
          </a:pPr>
          <a:endParaRPr lang="en-IN" sz="2800" kern="1200" dirty="0"/>
        </a:p>
      </dsp:txBody>
      <dsp:txXfrm rot="-5400000">
        <a:off x="-7792" y="1060462"/>
        <a:ext cx="525530" cy="225227"/>
      </dsp:txXfrm>
    </dsp:sp>
    <dsp:sp modelId="{FC4D8905-3F6F-48F8-A182-5C5CBEF9DD1B}">
      <dsp:nvSpPr>
        <dsp:cNvPr id="0" name=""/>
        <dsp:cNvSpPr/>
      </dsp:nvSpPr>
      <dsp:spPr>
        <a:xfrm rot="5400000">
          <a:off x="3560706" y="-2295632"/>
          <a:ext cx="588713" cy="6674651"/>
        </a:xfrm>
        <a:prstGeom prst="round2SameRect">
          <a:avLst/>
        </a:prstGeom>
        <a:solidFill>
          <a:schemeClr val="lt1">
            <a:alpha val="90000"/>
            <a:hueOff val="0"/>
            <a:satOff val="0"/>
            <a:lumOff val="0"/>
            <a:alphaOff val="0"/>
          </a:schemeClr>
        </a:solidFill>
        <a:ln w="12700" cap="flat" cmpd="sng" algn="ctr">
          <a:solidFill>
            <a:schemeClr val="accent1">
              <a:shade val="80000"/>
              <a:hueOff val="-106353"/>
              <a:satOff val="-469"/>
              <a:lumOff val="584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Font typeface="Wingdings" panose="05000000000000000000" pitchFamily="2" charset="2"/>
            <a:buNone/>
          </a:pPr>
          <a:r>
            <a:rPr lang="en-IN" sz="2400" kern="1200" dirty="0">
              <a:latin typeface="Times New Roman" panose="02020603050405020304" pitchFamily="18" charset="0"/>
              <a:cs typeface="Times New Roman" panose="02020603050405020304" pitchFamily="18" charset="0"/>
            </a:rPr>
            <a:t>Generalized ideal conditions</a:t>
          </a:r>
        </a:p>
      </dsp:txBody>
      <dsp:txXfrm rot="-5400000">
        <a:off x="517738" y="776075"/>
        <a:ext cx="6645912" cy="531235"/>
      </dsp:txXfrm>
    </dsp:sp>
    <dsp:sp modelId="{D453FF9C-A59B-4939-A914-B422E960CD03}">
      <dsp:nvSpPr>
        <dsp:cNvPr id="0" name=""/>
        <dsp:cNvSpPr/>
      </dsp:nvSpPr>
      <dsp:spPr>
        <a:xfrm rot="5400000">
          <a:off x="-199554" y="1653463"/>
          <a:ext cx="909054" cy="525530"/>
        </a:xfrm>
        <a:prstGeom prst="chevron">
          <a:avLst/>
        </a:prstGeom>
        <a:solidFill>
          <a:schemeClr val="accent1">
            <a:shade val="80000"/>
            <a:hueOff val="-212705"/>
            <a:satOff val="-939"/>
            <a:lumOff val="11692"/>
            <a:alphaOff val="0"/>
          </a:schemeClr>
        </a:solidFill>
        <a:ln w="12700" cap="flat" cmpd="sng" algn="ctr">
          <a:solidFill>
            <a:schemeClr val="accent1">
              <a:shade val="80000"/>
              <a:hueOff val="-212705"/>
              <a:satOff val="-939"/>
              <a:lumOff val="116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endParaRPr lang="en-IN" sz="2200" kern="1200" dirty="0"/>
        </a:p>
      </dsp:txBody>
      <dsp:txXfrm rot="-5400000">
        <a:off x="-7792" y="1724466"/>
        <a:ext cx="525530" cy="383524"/>
      </dsp:txXfrm>
    </dsp:sp>
    <dsp:sp modelId="{234B848A-DD25-4650-A437-BE69B94CF243}">
      <dsp:nvSpPr>
        <dsp:cNvPr id="0" name=""/>
        <dsp:cNvSpPr/>
      </dsp:nvSpPr>
      <dsp:spPr>
        <a:xfrm rot="5400000">
          <a:off x="3546127" y="-1486059"/>
          <a:ext cx="633457" cy="6674651"/>
        </a:xfrm>
        <a:prstGeom prst="round2SameRect">
          <a:avLst/>
        </a:prstGeom>
        <a:solidFill>
          <a:schemeClr val="lt1">
            <a:alpha val="90000"/>
            <a:hueOff val="0"/>
            <a:satOff val="0"/>
            <a:lumOff val="0"/>
            <a:alphaOff val="0"/>
          </a:schemeClr>
        </a:solidFill>
        <a:ln w="12700" cap="flat" cmpd="sng" algn="ctr">
          <a:solidFill>
            <a:schemeClr val="accent1">
              <a:shade val="80000"/>
              <a:hueOff val="-212705"/>
              <a:satOff val="-939"/>
              <a:lumOff val="116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82575" lvl="1" indent="-282575" algn="l" defTabSz="1066800">
            <a:lnSpc>
              <a:spcPct val="90000"/>
            </a:lnSpc>
            <a:spcBef>
              <a:spcPct val="0"/>
            </a:spcBef>
            <a:spcAft>
              <a:spcPct val="15000"/>
            </a:spcAft>
            <a:buFont typeface="Wingdings" panose="05000000000000000000" pitchFamily="2" charset="2"/>
            <a:buNone/>
          </a:pPr>
          <a:r>
            <a:rPr lang="en-IN" sz="2400" kern="1200" dirty="0">
              <a:latin typeface="Times New Roman" panose="02020603050405020304" pitchFamily="18" charset="0"/>
              <a:cs typeface="Times New Roman" panose="02020603050405020304" pitchFamily="18" charset="0"/>
            </a:rPr>
            <a:t>Spatial distribution of good sites for seaweed growth</a:t>
          </a:r>
        </a:p>
      </dsp:txBody>
      <dsp:txXfrm rot="-5400000">
        <a:off x="525531" y="1565460"/>
        <a:ext cx="6643728" cy="571611"/>
      </dsp:txXfrm>
    </dsp:sp>
    <dsp:sp modelId="{78264279-DEAA-4F18-A79A-088F3243DAC3}">
      <dsp:nvSpPr>
        <dsp:cNvPr id="0" name=""/>
        <dsp:cNvSpPr/>
      </dsp:nvSpPr>
      <dsp:spPr>
        <a:xfrm rot="5400000">
          <a:off x="-120406" y="2432058"/>
          <a:ext cx="750757" cy="525530"/>
        </a:xfrm>
        <a:prstGeom prst="chevron">
          <a:avLst/>
        </a:prstGeom>
        <a:solidFill>
          <a:schemeClr val="accent1">
            <a:shade val="80000"/>
            <a:hueOff val="-319058"/>
            <a:satOff val="-1408"/>
            <a:lumOff val="17538"/>
            <a:alphaOff val="0"/>
          </a:schemeClr>
        </a:solidFill>
        <a:ln w="12700" cap="flat" cmpd="sng" algn="ctr">
          <a:solidFill>
            <a:schemeClr val="accent1">
              <a:shade val="80000"/>
              <a:hueOff val="-319058"/>
              <a:satOff val="-1408"/>
              <a:lumOff val="175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Font typeface="Wingdings" panose="05000000000000000000" pitchFamily="2" charset="2"/>
            <a:buNone/>
          </a:pPr>
          <a:endParaRPr lang="en-IN" sz="2800" kern="1200" dirty="0"/>
        </a:p>
      </dsp:txBody>
      <dsp:txXfrm rot="-5400000">
        <a:off x="-7792" y="2582209"/>
        <a:ext cx="525530" cy="225227"/>
      </dsp:txXfrm>
    </dsp:sp>
    <dsp:sp modelId="{5919D9B5-0664-4A7E-9898-2004334E87D0}">
      <dsp:nvSpPr>
        <dsp:cNvPr id="0" name=""/>
        <dsp:cNvSpPr/>
      </dsp:nvSpPr>
      <dsp:spPr>
        <a:xfrm rot="5400000">
          <a:off x="3618859" y="-751203"/>
          <a:ext cx="487992" cy="6674651"/>
        </a:xfrm>
        <a:prstGeom prst="round2SameRect">
          <a:avLst/>
        </a:prstGeom>
        <a:solidFill>
          <a:schemeClr val="lt1">
            <a:alpha val="90000"/>
            <a:hueOff val="0"/>
            <a:satOff val="0"/>
            <a:lumOff val="0"/>
            <a:alphaOff val="0"/>
          </a:schemeClr>
        </a:solidFill>
        <a:ln w="12700" cap="flat" cmpd="sng" algn="ctr">
          <a:solidFill>
            <a:schemeClr val="accent1">
              <a:shade val="80000"/>
              <a:hueOff val="-319058"/>
              <a:satOff val="-1408"/>
              <a:lumOff val="175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0" lvl="1" indent="0" algn="l" defTabSz="1066800">
            <a:lnSpc>
              <a:spcPct val="90000"/>
            </a:lnSpc>
            <a:spcBef>
              <a:spcPct val="0"/>
            </a:spcBef>
            <a:spcAft>
              <a:spcPct val="15000"/>
            </a:spcAft>
            <a:buClrTx/>
            <a:buSzTx/>
            <a:buFont typeface="Wingdings" panose="05000000000000000000" pitchFamily="2" charset="2"/>
            <a:buNone/>
          </a:pPr>
          <a:r>
            <a:rPr lang="en-IN" sz="2400" kern="1200" dirty="0">
              <a:latin typeface="Times New Roman" panose="02020603050405020304" pitchFamily="18" charset="0"/>
              <a:cs typeface="Times New Roman" panose="02020603050405020304" pitchFamily="18" charset="0"/>
            </a:rPr>
            <a:t>Findings from the literature</a:t>
          </a:r>
        </a:p>
      </dsp:txBody>
      <dsp:txXfrm rot="-5400000">
        <a:off x="525530" y="2365948"/>
        <a:ext cx="6650829" cy="440348"/>
      </dsp:txXfrm>
    </dsp:sp>
    <dsp:sp modelId="{2B0F7D11-165A-4C95-A787-54DBB4A1B6D2}">
      <dsp:nvSpPr>
        <dsp:cNvPr id="0" name=""/>
        <dsp:cNvSpPr/>
      </dsp:nvSpPr>
      <dsp:spPr>
        <a:xfrm rot="5400000">
          <a:off x="-178070" y="3126774"/>
          <a:ext cx="883070" cy="525530"/>
        </a:xfrm>
        <a:prstGeom prst="chevron">
          <a:avLst/>
        </a:prstGeom>
        <a:solidFill>
          <a:schemeClr val="accent1">
            <a:shade val="80000"/>
            <a:hueOff val="-425410"/>
            <a:satOff val="-1878"/>
            <a:lumOff val="23384"/>
            <a:alphaOff val="0"/>
          </a:schemeClr>
        </a:solidFill>
        <a:ln w="12700" cap="flat" cmpd="sng" algn="ctr">
          <a:solidFill>
            <a:schemeClr val="accent1">
              <a:shade val="80000"/>
              <a:hueOff val="-425410"/>
              <a:satOff val="-1878"/>
              <a:lumOff val="233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en-IN" sz="2800" kern="1200" dirty="0"/>
        </a:p>
      </dsp:txBody>
      <dsp:txXfrm rot="-5400000">
        <a:off x="700" y="3210769"/>
        <a:ext cx="525530" cy="357540"/>
      </dsp:txXfrm>
    </dsp:sp>
    <dsp:sp modelId="{D3F1884B-3F81-45C1-AB84-784F783E1906}">
      <dsp:nvSpPr>
        <dsp:cNvPr id="0" name=""/>
        <dsp:cNvSpPr/>
      </dsp:nvSpPr>
      <dsp:spPr>
        <a:xfrm rot="5400000">
          <a:off x="3611067" y="-11225"/>
          <a:ext cx="487992" cy="6674651"/>
        </a:xfrm>
        <a:prstGeom prst="round2SameRect">
          <a:avLst/>
        </a:prstGeom>
        <a:solidFill>
          <a:schemeClr val="lt1">
            <a:alpha val="90000"/>
            <a:hueOff val="0"/>
            <a:satOff val="0"/>
            <a:lumOff val="0"/>
            <a:alphaOff val="0"/>
          </a:schemeClr>
        </a:solidFill>
        <a:ln w="12700" cap="flat" cmpd="sng" algn="ctr">
          <a:solidFill>
            <a:schemeClr val="accent1">
              <a:shade val="80000"/>
              <a:hueOff val="-425410"/>
              <a:satOff val="-1878"/>
              <a:lumOff val="233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Font typeface="Wingdings" panose="05000000000000000000" pitchFamily="2" charset="2"/>
            <a:buNone/>
          </a:pPr>
          <a:r>
            <a:rPr lang="en-IN" sz="2400" kern="1200" dirty="0">
              <a:latin typeface="Times New Roman" panose="02020603050405020304" pitchFamily="18" charset="0"/>
              <a:cs typeface="Times New Roman" panose="02020603050405020304" pitchFamily="18" charset="0"/>
            </a:rPr>
            <a:t>Beneficiaries &amp; Research Gaps </a:t>
          </a:r>
        </a:p>
      </dsp:txBody>
      <dsp:txXfrm rot="-5400000">
        <a:off x="517738" y="3105926"/>
        <a:ext cx="6650829" cy="440348"/>
      </dsp:txXfrm>
    </dsp:sp>
    <dsp:sp modelId="{747E2C06-3245-4D84-93AC-2021FD724351}">
      <dsp:nvSpPr>
        <dsp:cNvPr id="0" name=""/>
        <dsp:cNvSpPr/>
      </dsp:nvSpPr>
      <dsp:spPr>
        <a:xfrm rot="5400000">
          <a:off x="-178070" y="3923091"/>
          <a:ext cx="883070" cy="525530"/>
        </a:xfrm>
        <a:prstGeom prst="chevron">
          <a:avLst/>
        </a:prstGeom>
        <a:solidFill>
          <a:schemeClr val="accent1">
            <a:shade val="80000"/>
            <a:hueOff val="-531763"/>
            <a:satOff val="-2347"/>
            <a:lumOff val="29230"/>
            <a:alphaOff val="0"/>
          </a:schemeClr>
        </a:solidFill>
        <a:ln w="12700" cap="flat" cmpd="sng" algn="ctr">
          <a:solidFill>
            <a:schemeClr val="accent1">
              <a:shade val="80000"/>
              <a:hueOff val="-531763"/>
              <a:satOff val="-2347"/>
              <a:lumOff val="292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endParaRPr lang="en-IN" sz="2000" kern="1200" dirty="0"/>
        </a:p>
      </dsp:txBody>
      <dsp:txXfrm rot="-5400000">
        <a:off x="700" y="4007086"/>
        <a:ext cx="525530" cy="357540"/>
      </dsp:txXfrm>
    </dsp:sp>
    <dsp:sp modelId="{5F577EB3-E68F-4A7E-AAA0-197DCDD1D4E0}">
      <dsp:nvSpPr>
        <dsp:cNvPr id="0" name=""/>
        <dsp:cNvSpPr/>
      </dsp:nvSpPr>
      <dsp:spPr>
        <a:xfrm rot="5400000">
          <a:off x="3611067" y="717148"/>
          <a:ext cx="487992" cy="6674651"/>
        </a:xfrm>
        <a:prstGeom prst="round2SameRect">
          <a:avLst/>
        </a:prstGeom>
        <a:solidFill>
          <a:schemeClr val="lt1">
            <a:alpha val="90000"/>
            <a:hueOff val="0"/>
            <a:satOff val="0"/>
            <a:lumOff val="0"/>
            <a:alphaOff val="0"/>
          </a:schemeClr>
        </a:solidFill>
        <a:ln w="12700" cap="flat" cmpd="sng" algn="ctr">
          <a:solidFill>
            <a:schemeClr val="accent1">
              <a:shade val="80000"/>
              <a:hueOff val="-531763"/>
              <a:satOff val="-2347"/>
              <a:lumOff val="292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None/>
          </a:pPr>
          <a:r>
            <a:rPr lang="en-IN" sz="2400" kern="1200" dirty="0">
              <a:latin typeface="Times New Roman" panose="02020603050405020304" pitchFamily="18" charset="0"/>
              <a:cs typeface="Times New Roman" panose="02020603050405020304" pitchFamily="18" charset="0"/>
            </a:rPr>
            <a:t>Conclusion &amp; References</a:t>
          </a:r>
        </a:p>
      </dsp:txBody>
      <dsp:txXfrm rot="-5400000">
        <a:off x="517738" y="3834299"/>
        <a:ext cx="6650829" cy="440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99FB5-D3E5-4665-B303-E27E60CDEB8D}">
      <dsp:nvSpPr>
        <dsp:cNvPr id="0" name=""/>
        <dsp:cNvSpPr/>
      </dsp:nvSpPr>
      <dsp:spPr>
        <a:xfrm rot="5400000">
          <a:off x="4290638" y="-1627381"/>
          <a:ext cx="1000363" cy="4509007"/>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IN" sz="2400" kern="1200" dirty="0"/>
            <a:t>Sea Surface Temperature</a:t>
          </a:r>
        </a:p>
        <a:p>
          <a:pPr marL="228600" lvl="1" indent="-228600" algn="l" defTabSz="1066800">
            <a:lnSpc>
              <a:spcPct val="90000"/>
            </a:lnSpc>
            <a:spcBef>
              <a:spcPct val="0"/>
            </a:spcBef>
            <a:spcAft>
              <a:spcPct val="15000"/>
            </a:spcAft>
            <a:buChar char="•"/>
          </a:pPr>
          <a:r>
            <a:rPr lang="en-IN" sz="2400" kern="1200" dirty="0"/>
            <a:t>Salinity</a:t>
          </a:r>
        </a:p>
      </dsp:txBody>
      <dsp:txXfrm rot="-5400000">
        <a:off x="2536316" y="175775"/>
        <a:ext cx="4460173" cy="902695"/>
      </dsp:txXfrm>
    </dsp:sp>
    <dsp:sp modelId="{64A052AF-89DE-4539-B113-B9F2759F7F68}">
      <dsp:nvSpPr>
        <dsp:cNvPr id="0" name=""/>
        <dsp:cNvSpPr/>
      </dsp:nvSpPr>
      <dsp:spPr>
        <a:xfrm>
          <a:off x="0" y="1894"/>
          <a:ext cx="2536316" cy="1250454"/>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4790" tIns="112395" rIns="224790" bIns="112395" numCol="1" spcCol="1270" anchor="ctr" anchorCtr="0">
          <a:noAutofit/>
        </a:bodyPr>
        <a:lstStyle/>
        <a:p>
          <a:pPr marL="0" lvl="0" indent="0" algn="ctr" defTabSz="2622550">
            <a:lnSpc>
              <a:spcPct val="90000"/>
            </a:lnSpc>
            <a:spcBef>
              <a:spcPct val="0"/>
            </a:spcBef>
            <a:spcAft>
              <a:spcPct val="35000"/>
            </a:spcAft>
            <a:buNone/>
          </a:pPr>
          <a:endParaRPr lang="en-IN" sz="5900" kern="1200" dirty="0"/>
        </a:p>
      </dsp:txBody>
      <dsp:txXfrm>
        <a:off x="61042" y="62936"/>
        <a:ext cx="2414232" cy="1128370"/>
      </dsp:txXfrm>
    </dsp:sp>
    <dsp:sp modelId="{2DE726D3-87B1-4DB8-8B34-D70A37810E87}">
      <dsp:nvSpPr>
        <dsp:cNvPr id="0" name=""/>
        <dsp:cNvSpPr/>
      </dsp:nvSpPr>
      <dsp:spPr>
        <a:xfrm rot="5400000">
          <a:off x="4290638" y="-314404"/>
          <a:ext cx="1000363" cy="4509007"/>
        </a:xfrm>
        <a:prstGeom prst="round2SameRect">
          <a:avLst/>
        </a:prstGeom>
        <a:solidFill>
          <a:schemeClr val="accent4">
            <a:tint val="40000"/>
            <a:alpha val="90000"/>
            <a:hueOff val="-2207346"/>
            <a:satOff val="-1457"/>
            <a:lumOff val="-3412"/>
            <a:alphaOff val="0"/>
          </a:schemeClr>
        </a:solidFill>
        <a:ln w="6350" cap="flat" cmpd="sng" algn="ctr">
          <a:solidFill>
            <a:schemeClr val="accent4">
              <a:tint val="40000"/>
              <a:alpha val="90000"/>
              <a:hueOff val="-2207346"/>
              <a:satOff val="-1457"/>
              <a:lumOff val="-3412"/>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IN" sz="2400" kern="1200" dirty="0"/>
            <a:t>pH , Light Irradiance</a:t>
          </a:r>
        </a:p>
        <a:p>
          <a:pPr marL="228600" lvl="1" indent="-228600" algn="l" defTabSz="1066800">
            <a:lnSpc>
              <a:spcPct val="90000"/>
            </a:lnSpc>
            <a:spcBef>
              <a:spcPct val="0"/>
            </a:spcBef>
            <a:spcAft>
              <a:spcPct val="15000"/>
            </a:spcAft>
            <a:buChar char="•"/>
          </a:pPr>
          <a:r>
            <a:rPr lang="en-IN" sz="2400" kern="1200" dirty="0"/>
            <a:t>Nutrient availability</a:t>
          </a:r>
        </a:p>
      </dsp:txBody>
      <dsp:txXfrm rot="-5400000">
        <a:off x="2536316" y="1488752"/>
        <a:ext cx="4460173" cy="902695"/>
      </dsp:txXfrm>
    </dsp:sp>
    <dsp:sp modelId="{34BB0590-05EB-4B00-AD80-E54A71531DA0}">
      <dsp:nvSpPr>
        <dsp:cNvPr id="0" name=""/>
        <dsp:cNvSpPr/>
      </dsp:nvSpPr>
      <dsp:spPr>
        <a:xfrm>
          <a:off x="0" y="1314871"/>
          <a:ext cx="2536316" cy="1250454"/>
        </a:xfrm>
        <a:prstGeom prst="roundRect">
          <a:avLst/>
        </a:prstGeom>
        <a:gradFill rotWithShape="0">
          <a:gsLst>
            <a:gs pos="0">
              <a:schemeClr val="accent4">
                <a:hueOff val="-2441011"/>
                <a:satOff val="4988"/>
                <a:lumOff val="-14901"/>
                <a:alphaOff val="0"/>
                <a:satMod val="103000"/>
                <a:lumMod val="102000"/>
                <a:tint val="94000"/>
              </a:schemeClr>
            </a:gs>
            <a:gs pos="50000">
              <a:schemeClr val="accent4">
                <a:hueOff val="-2441011"/>
                <a:satOff val="4988"/>
                <a:lumOff val="-14901"/>
                <a:alphaOff val="0"/>
                <a:satMod val="110000"/>
                <a:lumMod val="100000"/>
                <a:shade val="100000"/>
              </a:schemeClr>
            </a:gs>
            <a:gs pos="100000">
              <a:schemeClr val="accent4">
                <a:hueOff val="-2441011"/>
                <a:satOff val="4988"/>
                <a:lumOff val="-1490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4790" tIns="112395" rIns="224790" bIns="112395" numCol="1" spcCol="1270" anchor="ctr" anchorCtr="0">
          <a:noAutofit/>
        </a:bodyPr>
        <a:lstStyle/>
        <a:p>
          <a:pPr marL="0" lvl="0" indent="0" algn="ctr" defTabSz="2622550">
            <a:lnSpc>
              <a:spcPct val="90000"/>
            </a:lnSpc>
            <a:spcBef>
              <a:spcPct val="0"/>
            </a:spcBef>
            <a:spcAft>
              <a:spcPct val="35000"/>
            </a:spcAft>
            <a:buNone/>
          </a:pPr>
          <a:endParaRPr lang="en-IN" sz="5900" kern="1200" dirty="0"/>
        </a:p>
      </dsp:txBody>
      <dsp:txXfrm>
        <a:off x="61042" y="1375913"/>
        <a:ext cx="2414232" cy="1128370"/>
      </dsp:txXfrm>
    </dsp:sp>
    <dsp:sp modelId="{C869974C-4E7B-413B-95C9-FCB519A36E7D}">
      <dsp:nvSpPr>
        <dsp:cNvPr id="0" name=""/>
        <dsp:cNvSpPr/>
      </dsp:nvSpPr>
      <dsp:spPr>
        <a:xfrm rot="5400000">
          <a:off x="4290638" y="998572"/>
          <a:ext cx="1000363" cy="4509007"/>
        </a:xfrm>
        <a:prstGeom prst="round2SameRect">
          <a:avLst/>
        </a:prstGeom>
        <a:solidFill>
          <a:schemeClr val="accent4">
            <a:tint val="40000"/>
            <a:alpha val="90000"/>
            <a:hueOff val="-4414691"/>
            <a:satOff val="-2914"/>
            <a:lumOff val="-6824"/>
            <a:alphaOff val="0"/>
          </a:schemeClr>
        </a:solidFill>
        <a:ln w="6350" cap="flat" cmpd="sng" algn="ctr">
          <a:solidFill>
            <a:schemeClr val="accent4">
              <a:tint val="40000"/>
              <a:alpha val="90000"/>
              <a:hueOff val="-4414691"/>
              <a:satOff val="-2914"/>
              <a:lumOff val="-6824"/>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IN" sz="2400" kern="1200" dirty="0"/>
            <a:t>Water depth</a:t>
          </a:r>
        </a:p>
        <a:p>
          <a:pPr marL="228600" lvl="1" indent="-228600" algn="l" defTabSz="1066800">
            <a:lnSpc>
              <a:spcPct val="90000"/>
            </a:lnSpc>
            <a:spcBef>
              <a:spcPct val="0"/>
            </a:spcBef>
            <a:spcAft>
              <a:spcPct val="15000"/>
            </a:spcAft>
            <a:buChar char="•"/>
          </a:pPr>
          <a:r>
            <a:rPr lang="en-IN" sz="2400" kern="1200" dirty="0"/>
            <a:t>Wave current</a:t>
          </a:r>
        </a:p>
      </dsp:txBody>
      <dsp:txXfrm rot="-5400000">
        <a:off x="2536316" y="2801728"/>
        <a:ext cx="4460173" cy="902695"/>
      </dsp:txXfrm>
    </dsp:sp>
    <dsp:sp modelId="{AEB55BC5-A4F3-4A81-AA8A-1C32E05841F4}">
      <dsp:nvSpPr>
        <dsp:cNvPr id="0" name=""/>
        <dsp:cNvSpPr/>
      </dsp:nvSpPr>
      <dsp:spPr>
        <a:xfrm>
          <a:off x="0" y="2627848"/>
          <a:ext cx="2536316" cy="1250454"/>
        </a:xfrm>
        <a:prstGeom prst="roundRect">
          <a:avLst/>
        </a:prstGeom>
        <a:gradFill rotWithShape="0">
          <a:gsLst>
            <a:gs pos="0">
              <a:schemeClr val="accent4">
                <a:hueOff val="-4882022"/>
                <a:satOff val="9975"/>
                <a:lumOff val="-29803"/>
                <a:alphaOff val="0"/>
                <a:satMod val="103000"/>
                <a:lumMod val="102000"/>
                <a:tint val="94000"/>
              </a:schemeClr>
            </a:gs>
            <a:gs pos="50000">
              <a:schemeClr val="accent4">
                <a:hueOff val="-4882022"/>
                <a:satOff val="9975"/>
                <a:lumOff val="-29803"/>
                <a:alphaOff val="0"/>
                <a:satMod val="110000"/>
                <a:lumMod val="100000"/>
                <a:shade val="100000"/>
              </a:schemeClr>
            </a:gs>
            <a:gs pos="100000">
              <a:schemeClr val="accent4">
                <a:hueOff val="-4882022"/>
                <a:satOff val="9975"/>
                <a:lumOff val="-2980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4790" tIns="112395" rIns="224790" bIns="112395" numCol="1" spcCol="1270" anchor="ctr" anchorCtr="0">
          <a:noAutofit/>
        </a:bodyPr>
        <a:lstStyle/>
        <a:p>
          <a:pPr marL="0" lvl="0" indent="0" algn="ctr" defTabSz="2622550">
            <a:lnSpc>
              <a:spcPct val="90000"/>
            </a:lnSpc>
            <a:spcBef>
              <a:spcPct val="0"/>
            </a:spcBef>
            <a:spcAft>
              <a:spcPct val="35000"/>
            </a:spcAft>
            <a:buNone/>
          </a:pPr>
          <a:endParaRPr lang="en-IN" sz="5900" kern="1200" dirty="0"/>
        </a:p>
      </dsp:txBody>
      <dsp:txXfrm>
        <a:off x="61042" y="2688890"/>
        <a:ext cx="2414232" cy="112837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CC79A4-0B25-469F-9B41-E1B92476C6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5F87740-790C-4B8E-8BDF-37374E5C19A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8EE06D-E2C5-4DF1-B3C1-8E9169AAB10D}" type="datetimeFigureOut">
              <a:rPr lang="en-US" smtClean="0"/>
              <a:t>9/2/2022</a:t>
            </a:fld>
            <a:endParaRPr lang="en-US" dirty="0"/>
          </a:p>
        </p:txBody>
      </p:sp>
      <p:sp>
        <p:nvSpPr>
          <p:cNvPr id="4" name="Footer Placeholder 3">
            <a:extLst>
              <a:ext uri="{FF2B5EF4-FFF2-40B4-BE49-F238E27FC236}">
                <a16:creationId xmlns:a16="http://schemas.microsoft.com/office/drawing/2014/main" id="{75C8AAF8-731F-4C2E-B690-3086B25AFC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1C11FA-B74B-44E5-9E55-A45B9911BEF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EE2F40-54C0-4227-BA47-31BF544EF93E}" type="slidenum">
              <a:rPr lang="en-US" smtClean="0"/>
              <a:t>‹#›</a:t>
            </a:fld>
            <a:endParaRPr lang="en-US" dirty="0"/>
          </a:p>
        </p:txBody>
      </p:sp>
    </p:spTree>
    <p:extLst>
      <p:ext uri="{BB962C8B-B14F-4D97-AF65-F5344CB8AC3E}">
        <p14:creationId xmlns:p14="http://schemas.microsoft.com/office/powerpoint/2010/main" val="37907446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extLst>
      <p:ext uri="{BB962C8B-B14F-4D97-AF65-F5344CB8AC3E}">
        <p14:creationId xmlns:p14="http://schemas.microsoft.com/office/powerpoint/2010/main" val="36541476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5</a:t>
            </a:fld>
            <a:endParaRPr lang="en-US" noProof="0" dirty="0"/>
          </a:p>
        </p:txBody>
      </p:sp>
    </p:spTree>
    <p:extLst>
      <p:ext uri="{BB962C8B-B14F-4D97-AF65-F5344CB8AC3E}">
        <p14:creationId xmlns:p14="http://schemas.microsoft.com/office/powerpoint/2010/main" val="2891042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6</a:t>
            </a:fld>
            <a:endParaRPr lang="en-US" noProof="0" dirty="0"/>
          </a:p>
        </p:txBody>
      </p:sp>
    </p:spTree>
    <p:extLst>
      <p:ext uri="{BB962C8B-B14F-4D97-AF65-F5344CB8AC3E}">
        <p14:creationId xmlns:p14="http://schemas.microsoft.com/office/powerpoint/2010/main" val="1015919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7</a:t>
            </a:fld>
            <a:endParaRPr lang="en-US" noProof="0" dirty="0"/>
          </a:p>
        </p:txBody>
      </p:sp>
    </p:spTree>
    <p:extLst>
      <p:ext uri="{BB962C8B-B14F-4D97-AF65-F5344CB8AC3E}">
        <p14:creationId xmlns:p14="http://schemas.microsoft.com/office/powerpoint/2010/main" val="3049198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8</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12</a:t>
            </a:fld>
            <a:endParaRPr lang="en-US" noProof="0" dirty="0"/>
          </a:p>
        </p:txBody>
      </p:sp>
    </p:spTree>
    <p:extLst>
      <p:ext uri="{BB962C8B-B14F-4D97-AF65-F5344CB8AC3E}">
        <p14:creationId xmlns:p14="http://schemas.microsoft.com/office/powerpoint/2010/main" val="4094282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tx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7007FCA-3EC9-46F6-BE85-2DE9F97B48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83" name="Title 381">
            <a:extLst>
              <a:ext uri="{FF2B5EF4-FFF2-40B4-BE49-F238E27FC236}">
                <a16:creationId xmlns:a16="http://schemas.microsoft.com/office/drawing/2014/main" id="{219026B8-F099-4229-B446-9FE2B966BEF7}"/>
              </a:ext>
            </a:extLst>
          </p:cNvPr>
          <p:cNvSpPr>
            <a:spLocks noGrp="1"/>
          </p:cNvSpPr>
          <p:nvPr>
            <p:ph type="title"/>
          </p:nvPr>
        </p:nvSpPr>
        <p:spPr>
          <a:xfrm>
            <a:off x="2581656" y="2304288"/>
            <a:ext cx="7022592" cy="2258568"/>
          </a:xfrm>
        </p:spPr>
        <p:txBody>
          <a:bodyPr vert="horz" lIns="91440" tIns="45720" rIns="91440" bIns="45720" rtlCol="0" anchor="ctr">
            <a:normAutofit/>
          </a:bodyPr>
          <a:lstStyle>
            <a:lvl1pPr algn="ctr">
              <a:defRPr lang="en-US" sz="4800" b="1">
                <a:solidFill>
                  <a:schemeClr val="accent4">
                    <a:lumMod val="75000"/>
                  </a:schemeClr>
                </a:solidFill>
                <a:ea typeface="+mn-ea"/>
                <a:cs typeface="+mn-cs"/>
              </a:defRPr>
            </a:lvl1pPr>
          </a:lstStyle>
          <a:p>
            <a:pPr marL="0" lvl="0" indent="0" algn="ctr">
              <a:lnSpc>
                <a:spcPct val="110000"/>
              </a:lnSpc>
              <a:spcBef>
                <a:spcPts val="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063099788"/>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accent5"/>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pPr lvl="0"/>
            <a:r>
              <a:rPr lang="en-US" dirty="0"/>
              <a:t>Click to edit Master text styles</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2" name="Graphic 1">
            <a:extLst>
              <a:ext uri="{FF2B5EF4-FFF2-40B4-BE49-F238E27FC236}">
                <a16:creationId xmlns:a16="http://schemas.microsoft.com/office/drawing/2014/main" id="{29AB818C-9403-4CA7-8FC5-347DDE455E77}"/>
              </a:ext>
            </a:extLst>
          </p:cNvPr>
          <p:cNvPicPr>
            <a:picLocks noChangeAspect="1"/>
          </p:cNvPicPr>
          <p:nvPr userDrawn="1"/>
        </p:nvPicPr>
        <p:blipFill>
          <a:blip r:embed="rId2">
            <a:alphaModFix amt="40000"/>
            <a:extLst>
              <a:ext uri="{96DAC541-7B7A-43D3-8B79-37D633B846F1}">
                <asvg:svgBlip xmlns:asvg="http://schemas.microsoft.com/office/drawing/2016/SVG/main" r:embed="rId3"/>
              </a:ext>
            </a:extLst>
          </a:blip>
          <a:stretch>
            <a:fillRect/>
          </a:stretch>
        </p:blipFill>
        <p:spPr>
          <a:xfrm>
            <a:off x="0" y="5791200"/>
            <a:ext cx="12192000" cy="1066800"/>
          </a:xfrm>
          <a:prstGeom prst="rect">
            <a:avLst/>
          </a:prstGeom>
        </p:spPr>
      </p:pic>
    </p:spTree>
    <p:extLst>
      <p:ext uri="{BB962C8B-B14F-4D97-AF65-F5344CB8AC3E}">
        <p14:creationId xmlns:p14="http://schemas.microsoft.com/office/powerpoint/2010/main" val="1270356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4" name="Title 1">
            <a:extLst>
              <a:ext uri="{FF2B5EF4-FFF2-40B4-BE49-F238E27FC236}">
                <a16:creationId xmlns:a16="http://schemas.microsoft.com/office/drawing/2014/main" id="{F858EEFF-117E-4B86-B6B2-CD8F71AA8C4A}"/>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4">
                    <a:lumMod val="40000"/>
                    <a:lumOff val="60000"/>
                  </a:schemeClr>
                </a:solidFill>
                <a:effectLst/>
                <a:latin typeface="+mj-lt"/>
                <a:ea typeface="+mn-ea"/>
                <a:cs typeface="Segoe UI" pitchFamily="34" charset="0"/>
              </a:defRPr>
            </a:lvl1pPr>
          </a:lstStyle>
          <a:p>
            <a:pPr lvl="0"/>
            <a:r>
              <a:rPr lang="en-US" dirty="0"/>
              <a:t>Click to edit Master text styles</a:t>
            </a:r>
          </a:p>
        </p:txBody>
      </p:sp>
      <p:pic>
        <p:nvPicPr>
          <p:cNvPr id="3" name="Graphic 2" hidden="1">
            <a:extLst>
              <a:ext uri="{FF2B5EF4-FFF2-40B4-BE49-F238E27FC236}">
                <a16:creationId xmlns:a16="http://schemas.microsoft.com/office/drawing/2014/main" id="{D0B12BD8-7E23-4DB3-9F3C-68F6FF145E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72650" y="0"/>
            <a:ext cx="2419350" cy="2619375"/>
          </a:xfrm>
          <a:prstGeom prst="rect">
            <a:avLst/>
          </a:prstGeom>
        </p:spPr>
      </p:pic>
      <p:pic>
        <p:nvPicPr>
          <p:cNvPr id="2" name="Graphic 1">
            <a:extLst>
              <a:ext uri="{FF2B5EF4-FFF2-40B4-BE49-F238E27FC236}">
                <a16:creationId xmlns:a16="http://schemas.microsoft.com/office/drawing/2014/main" id="{85143907-CDEB-455C-878E-7AE28AF7D2B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flipV="1">
            <a:off x="5418919" y="0"/>
            <a:ext cx="6407956" cy="1783952"/>
          </a:xfrm>
          <a:prstGeom prst="rect">
            <a:avLst/>
          </a:prstGeom>
        </p:spPr>
      </p:pic>
    </p:spTree>
    <p:extLst>
      <p:ext uri="{BB962C8B-B14F-4D97-AF65-F5344CB8AC3E}">
        <p14:creationId xmlns:p14="http://schemas.microsoft.com/office/powerpoint/2010/main" val="549727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2"/>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9/2/2022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25228325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dirty="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dirty="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8159331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50000"/>
                </a:schemeClr>
              </a:gs>
              <a:gs pos="100000">
                <a:schemeClr val="accent3"/>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dirty="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p>
        </p:txBody>
      </p:sp>
    </p:spTree>
    <p:extLst>
      <p:ext uri="{BB962C8B-B14F-4D97-AF65-F5344CB8AC3E}">
        <p14:creationId xmlns:p14="http://schemas.microsoft.com/office/powerpoint/2010/main" val="2492194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dirty="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dirty="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682689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452125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1596044" y="1305516"/>
            <a:ext cx="2795821" cy="2758939"/>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616928" y="2162296"/>
            <a:ext cx="2762538" cy="2758939"/>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677928" y="3120979"/>
            <a:ext cx="2549586" cy="2590534"/>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dirty="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dirty="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94066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4"/>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4">
                    <a:lumMod val="50000"/>
                  </a:schemeClr>
                </a:solidFill>
              </a:defRPr>
            </a:lvl1pPr>
            <a:lvl2pPr marL="283464" indent="-283464">
              <a:spcBef>
                <a:spcPts val="1000"/>
              </a:spcBef>
              <a:defRPr sz="1800">
                <a:solidFill>
                  <a:schemeClr val="accent4">
                    <a:lumMod val="50000"/>
                  </a:schemeClr>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lgn="ctr">
              <a:buNone/>
              <a:defRPr sz="1600">
                <a:solidFill>
                  <a:schemeClr val="accent4">
                    <a:lumMod val="50000"/>
                  </a:schemeClr>
                </a:solidFill>
              </a:defRPr>
            </a:lvl1pPr>
          </a:lstStyle>
          <a:p>
            <a:r>
              <a:rPr lang="en-US"/>
              <a:t>Click icon to add picture</a:t>
            </a:r>
            <a:endParaRPr lang="en-US" dirty="0"/>
          </a:p>
        </p:txBody>
      </p:sp>
      <p:pic>
        <p:nvPicPr>
          <p:cNvPr id="2" name="Graphic 1">
            <a:extLst>
              <a:ext uri="{FF2B5EF4-FFF2-40B4-BE49-F238E27FC236}">
                <a16:creationId xmlns:a16="http://schemas.microsoft.com/office/drawing/2014/main" id="{09498076-A8F2-48B0-807A-C402BDA60D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074048"/>
            <a:ext cx="6407956" cy="1783952"/>
          </a:xfrm>
          <a:prstGeom prst="rect">
            <a:avLst/>
          </a:prstGeom>
        </p:spPr>
      </p:pic>
      <p:sp>
        <p:nvSpPr>
          <p:cNvPr id="3" name="Title 2">
            <a:extLst>
              <a:ext uri="{FF2B5EF4-FFF2-40B4-BE49-F238E27FC236}">
                <a16:creationId xmlns:a16="http://schemas.microsoft.com/office/drawing/2014/main" id="{5CF9E2C1-844F-4C0E-A423-111C77AEEF18}"/>
              </a:ext>
            </a:extLst>
          </p:cNvPr>
          <p:cNvSpPr>
            <a:spLocks noGrp="1"/>
          </p:cNvSpPr>
          <p:nvPr>
            <p:ph type="title"/>
          </p:nvPr>
        </p:nvSpPr>
        <p:spPr>
          <a:xfrm>
            <a:off x="762000" y="715961"/>
            <a:ext cx="5334000"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4100089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1"/>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lvl1pPr>
            <a:lvl2pPr marL="283464" indent="-283464">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normAutofit/>
          </a:bodyPr>
          <a:lstStyle>
            <a:lvl1pPr>
              <a:buNone/>
              <a:defRPr sz="18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normAutofit/>
          </a:bodyPr>
          <a:lstStyle>
            <a:lvl1pPr>
              <a:buNone/>
              <a:defRPr sz="1800"/>
            </a:lvl1pPr>
          </a:lstStyle>
          <a:p>
            <a:r>
              <a:rPr lang="en-US"/>
              <a:t>Click icon to add picture</a:t>
            </a:r>
            <a:endParaRPr lang="en-US" dirty="0"/>
          </a:p>
        </p:txBody>
      </p:sp>
      <p:pic>
        <p:nvPicPr>
          <p:cNvPr id="2" name="Graphic 1" hidden="1">
            <a:extLst>
              <a:ext uri="{FF2B5EF4-FFF2-40B4-BE49-F238E27FC236}">
                <a16:creationId xmlns:a16="http://schemas.microsoft.com/office/drawing/2014/main" id="{295740BA-9B4E-4B38-827D-32544CDF75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92800"/>
            <a:ext cx="12192000" cy="965200"/>
          </a:xfrm>
          <a:prstGeom prst="rect">
            <a:avLst/>
          </a:prstGeom>
        </p:spPr>
      </p:pic>
      <p:pic>
        <p:nvPicPr>
          <p:cNvPr id="3" name="Graphic 2">
            <a:extLst>
              <a:ext uri="{FF2B5EF4-FFF2-40B4-BE49-F238E27FC236}">
                <a16:creationId xmlns:a16="http://schemas.microsoft.com/office/drawing/2014/main" id="{29C593AE-D9D2-42FE-A240-F97D187261D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327681"/>
            <a:ext cx="5496910" cy="1530320"/>
          </a:xfrm>
          <a:prstGeom prst="rect">
            <a:avLst/>
          </a:prstGeom>
        </p:spPr>
      </p:pic>
      <p:sp>
        <p:nvSpPr>
          <p:cNvPr id="11" name="Title 2">
            <a:extLst>
              <a:ext uri="{FF2B5EF4-FFF2-40B4-BE49-F238E27FC236}">
                <a16:creationId xmlns:a16="http://schemas.microsoft.com/office/drawing/2014/main" id="{9AA0A799-2244-4DB2-ACAB-F6DA87A73055}"/>
              </a:ext>
            </a:extLst>
          </p:cNvPr>
          <p:cNvSpPr>
            <a:spLocks noGrp="1"/>
          </p:cNvSpPr>
          <p:nvPr>
            <p:ph type="title"/>
          </p:nvPr>
        </p:nvSpPr>
        <p:spPr>
          <a:xfrm>
            <a:off x="762000" y="715961"/>
            <a:ext cx="5334000" cy="1189037"/>
          </a:xfrm>
        </p:spPr>
        <p:txBody>
          <a:bodyPr vert="horz" lIns="91440" tIns="45720" rIns="91440" bIns="45720" rtlCol="0" anchor="t">
            <a:normAutofit/>
          </a:bodyPr>
          <a:lstStyle>
            <a:lvl1pPr>
              <a:defRPr lang="en-US" sz="4000" b="1">
                <a:solidFill>
                  <a:schemeClr val="tx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830834994"/>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Dark">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bg1"/>
                </a:solidFill>
              </a:defRPr>
            </a:lvl1pPr>
            <a:lvl2pPr marL="283464" indent="-283464">
              <a:spcBef>
                <a:spcPts val="1000"/>
              </a:spcBef>
              <a:defRPr sz="1800">
                <a:solidFill>
                  <a:schemeClr val="bg1"/>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A997D967-7D0C-43B1-AF0D-22448F0504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55106" y="0"/>
            <a:ext cx="3136894" cy="6858000"/>
          </a:xfrm>
          <a:prstGeom prst="rect">
            <a:avLst/>
          </a:prstGeom>
        </p:spPr>
      </p:pic>
      <p:sp>
        <p:nvSpPr>
          <p:cNvPr id="5" name="Title 2">
            <a:extLst>
              <a:ext uri="{FF2B5EF4-FFF2-40B4-BE49-F238E27FC236}">
                <a16:creationId xmlns:a16="http://schemas.microsoft.com/office/drawing/2014/main" id="{9B292CAA-5A7B-44A6-B47D-2FE9F593A944}"/>
              </a:ext>
            </a:extLst>
          </p:cNvPr>
          <p:cNvSpPr>
            <a:spLocks noGrp="1"/>
          </p:cNvSpPr>
          <p:nvPr>
            <p:ph type="title"/>
          </p:nvPr>
        </p:nvSpPr>
        <p:spPr>
          <a:xfrm>
            <a:off x="761999" y="715961"/>
            <a:ext cx="6476999" cy="1189037"/>
          </a:xfrm>
        </p:spPr>
        <p:txBody>
          <a:bodyPr vert="horz" lIns="91440" tIns="45720" rIns="91440" bIns="45720" rtlCol="0" anchor="t">
            <a:normAutofit/>
          </a:bodyPr>
          <a:lstStyle>
            <a:lvl1pPr>
              <a:defRPr lang="en-US" sz="4000" b="1">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562225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attern Content Light">
    <p:bg>
      <p:bgPr>
        <a:solidFill>
          <a:schemeClr val="bg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lumMod val="50000"/>
                  </a:schemeClr>
                </a:solidFill>
              </a:defRPr>
            </a:lvl1pPr>
            <a:lvl2pPr marL="283464" indent="-283464">
              <a:spcBef>
                <a:spcPts val="1000"/>
              </a:spcBef>
              <a:defRPr sz="1800">
                <a:solidFill>
                  <a:schemeClr val="accent1">
                    <a:lumMod val="50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A997D967-7D0C-43B1-AF0D-22448F0504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055106" y="0"/>
            <a:ext cx="3136894" cy="6858000"/>
          </a:xfrm>
          <a:prstGeom prst="rect">
            <a:avLst/>
          </a:prstGeom>
        </p:spPr>
      </p:pic>
      <p:sp>
        <p:nvSpPr>
          <p:cNvPr id="5" name="Title 2">
            <a:extLst>
              <a:ext uri="{FF2B5EF4-FFF2-40B4-BE49-F238E27FC236}">
                <a16:creationId xmlns:a16="http://schemas.microsoft.com/office/drawing/2014/main" id="{9B292CAA-5A7B-44A6-B47D-2FE9F593A944}"/>
              </a:ext>
            </a:extLst>
          </p:cNvPr>
          <p:cNvSpPr>
            <a:spLocks noGrp="1"/>
          </p:cNvSpPr>
          <p:nvPr>
            <p:ph type="title"/>
          </p:nvPr>
        </p:nvSpPr>
        <p:spPr>
          <a:xfrm>
            <a:off x="761999" y="715961"/>
            <a:ext cx="6476999"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421192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457700" y="1905000"/>
            <a:ext cx="7219043" cy="3276600"/>
          </a:xfrm>
        </p:spPr>
        <p:txBody>
          <a:bodyPr/>
          <a:lstStyle>
            <a:lvl1pPr marL="0" indent="0">
              <a:buNone/>
              <a:defRPr sz="1800" b="1">
                <a:solidFill>
                  <a:schemeClr val="accent1">
                    <a:lumMod val="50000"/>
                  </a:schemeClr>
                </a:solidFill>
              </a:defRPr>
            </a:lvl1pPr>
            <a:lvl2pPr marL="283464" indent="-283464">
              <a:spcBef>
                <a:spcPts val="1000"/>
              </a:spcBef>
              <a:defRPr sz="1800">
                <a:solidFill>
                  <a:schemeClr val="accent1">
                    <a:lumMod val="50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805C4425-09AC-4097-B868-D49C9D64C8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03"/>
            <a:ext cx="3720664" cy="6857194"/>
          </a:xfrm>
          <a:prstGeom prst="rect">
            <a:avLst/>
          </a:prstGeom>
        </p:spPr>
      </p:pic>
      <p:sp>
        <p:nvSpPr>
          <p:cNvPr id="5" name="Title 2">
            <a:extLst>
              <a:ext uri="{FF2B5EF4-FFF2-40B4-BE49-F238E27FC236}">
                <a16:creationId xmlns:a16="http://schemas.microsoft.com/office/drawing/2014/main" id="{C6104E15-F449-422E-973A-1899DDF43DE1}"/>
              </a:ext>
            </a:extLst>
          </p:cNvPr>
          <p:cNvSpPr>
            <a:spLocks noGrp="1"/>
          </p:cNvSpPr>
          <p:nvPr>
            <p:ph type="title"/>
          </p:nvPr>
        </p:nvSpPr>
        <p:spPr>
          <a:xfrm>
            <a:off x="4457699" y="715961"/>
            <a:ext cx="7219043" cy="1189037"/>
          </a:xfrm>
        </p:spPr>
        <p:txBody>
          <a:bodyPr vert="horz" lIns="91440" tIns="45720" rIns="91440" bIns="45720" rtlCol="0" anchor="t">
            <a:normAutofit/>
          </a:bodyPr>
          <a:lstStyle>
            <a:lvl1pPr>
              <a:defRPr lang="en-US" sz="4000" b="1">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95596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Orang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470216E-CA87-491C-BBBE-DDFD70D768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94" t="34041" r="11052" b="45480"/>
          <a:stretch/>
        </p:blipFill>
        <p:spPr>
          <a:xfrm>
            <a:off x="-3048" y="35012"/>
            <a:ext cx="12198096" cy="6787977"/>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19018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etti Content Green">
    <p:bg>
      <p:bgPr>
        <a:solidFill>
          <a:schemeClr val="accent5"/>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470216E-CA87-491C-BBBE-DDFD70D768F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94" t="34041" r="11052" b="45480"/>
          <a:stretch/>
        </p:blipFill>
        <p:spPr>
          <a:xfrm>
            <a:off x="-3048" y="35012"/>
            <a:ext cx="12198096" cy="6787977"/>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164887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Black">
    <p:bg>
      <p:bgPr>
        <a:solidFill>
          <a:schemeClr val="accent4"/>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accent1">
                    <a:lumMod val="75000"/>
                  </a:schemeClr>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pPr lvl="0"/>
            <a:r>
              <a:rPr lang="en-US" dirty="0"/>
              <a:t>Click to edit Master text styles</a:t>
            </a:r>
          </a:p>
        </p:txBody>
      </p:sp>
      <p:pic>
        <p:nvPicPr>
          <p:cNvPr id="3" name="Graphic 2">
            <a:extLst>
              <a:ext uri="{FF2B5EF4-FFF2-40B4-BE49-F238E27FC236}">
                <a16:creationId xmlns:a16="http://schemas.microsoft.com/office/drawing/2014/main" id="{F781D833-01F3-4F75-8F62-D60039CA3703}"/>
              </a:ext>
            </a:extLst>
          </p:cNvPr>
          <p:cNvPicPr>
            <a:picLocks noChangeAspect="1"/>
          </p:cNvPicPr>
          <p:nvPr userDrawn="1"/>
        </p:nvPicPr>
        <p:blipFill>
          <a:blip r:embed="rId2">
            <a:alphaModFix amt="50000"/>
            <a:extLst>
              <a:ext uri="{96DAC541-7B7A-43D3-8B79-37D633B846F1}">
                <asvg:svgBlip xmlns:asvg="http://schemas.microsoft.com/office/drawing/2016/SVG/main" r:embed="rId3"/>
              </a:ext>
            </a:extLst>
          </a:blip>
          <a:stretch>
            <a:fillRect/>
          </a:stretch>
        </p:blipFill>
        <p:spPr>
          <a:xfrm>
            <a:off x="0" y="5791200"/>
            <a:ext cx="12192000" cy="1066800"/>
          </a:xfrm>
          <a:prstGeom prst="rect">
            <a:avLst/>
          </a:prstGeom>
        </p:spPr>
      </p:pic>
    </p:spTree>
    <p:extLst>
      <p:ext uri="{BB962C8B-B14F-4D97-AF65-F5344CB8AC3E}">
        <p14:creationId xmlns:p14="http://schemas.microsoft.com/office/powerpoint/2010/main" val="127394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9/2/2022</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991899034"/>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7" r:id="rId5"/>
    <p:sldLayoutId id="2147483710" r:id="rId6"/>
    <p:sldLayoutId id="2147483716" r:id="rId7"/>
    <p:sldLayoutId id="2147483718" r:id="rId8"/>
    <p:sldLayoutId id="2147483712" r:id="rId9"/>
    <p:sldLayoutId id="2147483713" r:id="rId10"/>
    <p:sldLayoutId id="2147483714" r:id="rId11"/>
    <p:sldLayoutId id="2147483715" r:id="rId12"/>
    <p:sldLayoutId id="2147483719" r:id="rId13"/>
    <p:sldLayoutId id="2147483720" r:id="rId14"/>
    <p:sldLayoutId id="2147483721" r:id="rId15"/>
    <p:sldLayoutId id="2147483722" r:id="rId16"/>
    <p:sldLayoutId id="214748372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20.png"/><Relationship Id="rId4" Type="http://schemas.openxmlformats.org/officeDocument/2006/relationships/image" Target="../media/image35.svg"/><Relationship Id="rId9" Type="http://schemas.openxmlformats.org/officeDocument/2006/relationships/image" Target="../media/image40.jpe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68E5CF-FC82-40DA-8E6D-0BFF887BD80E}"/>
              </a:ext>
            </a:extLst>
          </p:cNvPr>
          <p:cNvSpPr>
            <a:spLocks noGrp="1"/>
          </p:cNvSpPr>
          <p:nvPr>
            <p:ph type="title"/>
          </p:nvPr>
        </p:nvSpPr>
        <p:spPr>
          <a:xfrm>
            <a:off x="2615212" y="1759002"/>
            <a:ext cx="6713346" cy="2645217"/>
          </a:xfrm>
        </p:spPr>
        <p:txBody>
          <a:bodyPr anchor="ctr">
            <a:normAutofit fontScale="90000"/>
          </a:bodyPr>
          <a:lstStyle/>
          <a:p>
            <a:r>
              <a:rPr lang="en-US" dirty="0">
                <a:solidFill>
                  <a:schemeClr val="accent4">
                    <a:lumMod val="50000"/>
                  </a:schemeClr>
                </a:solidFill>
              </a:rPr>
              <a:t>Identification of Environmental Parameters for Seaweed Cultivation</a:t>
            </a:r>
          </a:p>
        </p:txBody>
      </p:sp>
      <p:sp>
        <p:nvSpPr>
          <p:cNvPr id="3" name="Title 4">
            <a:extLst>
              <a:ext uri="{FF2B5EF4-FFF2-40B4-BE49-F238E27FC236}">
                <a16:creationId xmlns:a16="http://schemas.microsoft.com/office/drawing/2014/main" id="{86085879-E012-FBC7-3DE8-C9C8729E34CC}"/>
              </a:ext>
            </a:extLst>
          </p:cNvPr>
          <p:cNvSpPr txBox="1">
            <a:spLocks/>
          </p:cNvSpPr>
          <p:nvPr/>
        </p:nvSpPr>
        <p:spPr>
          <a:xfrm>
            <a:off x="1037135" y="5852160"/>
            <a:ext cx="9141397" cy="100584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lang="en-US" sz="4800" b="1" kern="1200">
                <a:solidFill>
                  <a:schemeClr val="accent4">
                    <a:lumMod val="75000"/>
                  </a:schemeClr>
                </a:solidFill>
                <a:latin typeface="+mj-lt"/>
                <a:ea typeface="+mn-ea"/>
                <a:cs typeface="+mn-cs"/>
              </a:defRPr>
            </a:lvl1pPr>
          </a:lstStyle>
          <a:p>
            <a:pPr fontAlgn="auto">
              <a:spcAft>
                <a:spcPts val="0"/>
              </a:spcAft>
            </a:pPr>
            <a:r>
              <a:rPr lang="en-IN" sz="2000" dirty="0">
                <a:solidFill>
                  <a:schemeClr val="bg2">
                    <a:lumMod val="85000"/>
                    <a:lumOff val="15000"/>
                  </a:schemeClr>
                </a:solidFill>
              </a:rPr>
              <a:t> By</a:t>
            </a:r>
          </a:p>
          <a:p>
            <a:pPr fontAlgn="auto">
              <a:spcAft>
                <a:spcPts val="0"/>
              </a:spcAft>
            </a:pPr>
            <a:r>
              <a:rPr lang="en-IN" sz="2000" dirty="0">
                <a:solidFill>
                  <a:schemeClr val="bg2">
                    <a:lumMod val="85000"/>
                    <a:lumOff val="15000"/>
                  </a:schemeClr>
                </a:solidFill>
              </a:rPr>
              <a:t>Prakash S </a:t>
            </a:r>
          </a:p>
          <a:p>
            <a:pPr fontAlgn="auto">
              <a:spcAft>
                <a:spcPts val="0"/>
              </a:spcAft>
            </a:pPr>
            <a:r>
              <a:rPr lang="en-IN" sz="2000" dirty="0" err="1">
                <a:solidFill>
                  <a:schemeClr val="bg2">
                    <a:lumMod val="85000"/>
                    <a:lumOff val="15000"/>
                  </a:schemeClr>
                </a:solidFill>
              </a:rPr>
              <a:t>M.Tech</a:t>
            </a:r>
            <a:r>
              <a:rPr lang="en-IN" sz="2000" dirty="0">
                <a:solidFill>
                  <a:schemeClr val="bg2">
                    <a:lumMod val="85000"/>
                    <a:lumOff val="15000"/>
                  </a:schemeClr>
                </a:solidFill>
              </a:rPr>
              <a:t> Aquacultural Engineering, IIT Kharagpur. </a:t>
            </a:r>
          </a:p>
        </p:txBody>
      </p:sp>
      <p:pic>
        <p:nvPicPr>
          <p:cNvPr id="2" name="Picture 1"/>
          <p:cNvPicPr>
            <a:picLocks noChangeAspect="1"/>
          </p:cNvPicPr>
          <p:nvPr/>
        </p:nvPicPr>
        <p:blipFill>
          <a:blip r:embed="rId3"/>
          <a:stretch>
            <a:fillRect/>
          </a:stretch>
        </p:blipFill>
        <p:spPr>
          <a:xfrm>
            <a:off x="4750309" y="-1794"/>
            <a:ext cx="2368734" cy="731520"/>
          </a:xfrm>
          <a:prstGeom prst="rect">
            <a:avLst/>
          </a:prstGeom>
        </p:spPr>
      </p:pic>
    </p:spTree>
    <p:extLst>
      <p:ext uri="{BB962C8B-B14F-4D97-AF65-F5344CB8AC3E}">
        <p14:creationId xmlns:p14="http://schemas.microsoft.com/office/powerpoint/2010/main" val="415239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829242-EE39-1120-96B7-CD863C043E97}"/>
              </a:ext>
            </a:extLst>
          </p:cNvPr>
          <p:cNvSpPr>
            <a:spLocks noGrp="1"/>
          </p:cNvSpPr>
          <p:nvPr>
            <p:ph type="body" sz="quarter" idx="11"/>
          </p:nvPr>
        </p:nvSpPr>
        <p:spPr>
          <a:xfrm>
            <a:off x="360866" y="554372"/>
            <a:ext cx="9169028" cy="502642"/>
          </a:xfrm>
        </p:spPr>
        <p:txBody>
          <a:bodyPr/>
          <a:lstStyle/>
          <a:p>
            <a:r>
              <a:rPr lang="en-IN" sz="1800" dirty="0">
                <a:effectLst/>
                <a:latin typeface="Times New Roman" panose="02020603050405020304" pitchFamily="18" charset="0"/>
                <a:ea typeface="Calibri" panose="020F0502020204030204" pitchFamily="34" charset="0"/>
              </a:rPr>
              <a:t>The study aims to reveal growth of </a:t>
            </a:r>
            <a:r>
              <a:rPr lang="en-IN" sz="1800" i="1" dirty="0">
                <a:effectLst/>
                <a:latin typeface="Times New Roman" panose="02020603050405020304" pitchFamily="18" charset="0"/>
                <a:ea typeface="Calibri" panose="020F0502020204030204" pitchFamily="34" charset="0"/>
              </a:rPr>
              <a:t>K.</a:t>
            </a:r>
            <a:r>
              <a:rPr lang="en-IN" sz="1800" dirty="0">
                <a:effectLst/>
                <a:latin typeface="Times New Roman" panose="02020603050405020304" pitchFamily="18" charset="0"/>
                <a:ea typeface="Calibri" panose="020F0502020204030204" pitchFamily="34" charset="0"/>
              </a:rPr>
              <a:t> </a:t>
            </a:r>
            <a:r>
              <a:rPr lang="en-IN" sz="1800" i="1" dirty="0" err="1">
                <a:effectLst/>
                <a:latin typeface="Times New Roman" panose="02020603050405020304" pitchFamily="18" charset="0"/>
                <a:ea typeface="Calibri" panose="020F0502020204030204" pitchFamily="34" charset="0"/>
              </a:rPr>
              <a:t>alvarezii</a:t>
            </a:r>
            <a:r>
              <a:rPr lang="en-IN" sz="1800" dirty="0">
                <a:effectLst/>
                <a:latin typeface="Times New Roman" panose="02020603050405020304" pitchFamily="18" charset="0"/>
                <a:ea typeface="Calibri" panose="020F0502020204030204" pitchFamily="34" charset="0"/>
              </a:rPr>
              <a:t> cultivated in floating cages and </a:t>
            </a:r>
            <a:r>
              <a:rPr lang="en-IN" sz="1800" dirty="0" err="1">
                <a:effectLst/>
                <a:latin typeface="Times New Roman" panose="02020603050405020304" pitchFamily="18" charset="0"/>
                <a:ea typeface="Calibri" panose="020F0502020204030204" pitchFamily="34" charset="0"/>
              </a:rPr>
              <a:t>longline</a:t>
            </a:r>
            <a:r>
              <a:rPr lang="en-IN" sz="1800" dirty="0">
                <a:effectLst/>
                <a:latin typeface="Times New Roman" panose="02020603050405020304" pitchFamily="18" charset="0"/>
                <a:ea typeface="Calibri" panose="020F0502020204030204" pitchFamily="34" charset="0"/>
              </a:rPr>
              <a:t>.</a:t>
            </a:r>
          </a:p>
        </p:txBody>
      </p:sp>
      <p:pic>
        <p:nvPicPr>
          <p:cNvPr id="5" name="Picture 4">
            <a:extLst>
              <a:ext uri="{FF2B5EF4-FFF2-40B4-BE49-F238E27FC236}">
                <a16:creationId xmlns:a16="http://schemas.microsoft.com/office/drawing/2014/main" id="{15A2492F-68B8-5B56-EED1-95DDCB5B78E5}"/>
              </a:ext>
            </a:extLst>
          </p:cNvPr>
          <p:cNvPicPr>
            <a:picLocks noChangeAspect="1"/>
          </p:cNvPicPr>
          <p:nvPr/>
        </p:nvPicPr>
        <p:blipFill>
          <a:blip r:embed="rId2"/>
          <a:stretch>
            <a:fillRect/>
          </a:stretch>
        </p:blipFill>
        <p:spPr>
          <a:xfrm>
            <a:off x="6277609" y="1464123"/>
            <a:ext cx="5731510" cy="3008630"/>
          </a:xfrm>
          <a:prstGeom prst="rect">
            <a:avLst/>
          </a:prstGeom>
        </p:spPr>
      </p:pic>
      <p:pic>
        <p:nvPicPr>
          <p:cNvPr id="7" name="Picture 6">
            <a:extLst>
              <a:ext uri="{FF2B5EF4-FFF2-40B4-BE49-F238E27FC236}">
                <a16:creationId xmlns:a16="http://schemas.microsoft.com/office/drawing/2014/main" id="{07F4A782-DFE9-F999-7927-8111EBFE8CA0}"/>
              </a:ext>
            </a:extLst>
          </p:cNvPr>
          <p:cNvPicPr>
            <a:picLocks noChangeAspect="1"/>
          </p:cNvPicPr>
          <p:nvPr/>
        </p:nvPicPr>
        <p:blipFill>
          <a:blip r:embed="rId3"/>
          <a:stretch>
            <a:fillRect/>
          </a:stretch>
        </p:blipFill>
        <p:spPr>
          <a:xfrm>
            <a:off x="182881" y="1464124"/>
            <a:ext cx="5623560" cy="3008629"/>
          </a:xfrm>
          <a:prstGeom prst="rect">
            <a:avLst/>
          </a:prstGeom>
        </p:spPr>
      </p:pic>
      <p:sp>
        <p:nvSpPr>
          <p:cNvPr id="9" name="TextBox 8">
            <a:extLst>
              <a:ext uri="{FF2B5EF4-FFF2-40B4-BE49-F238E27FC236}">
                <a16:creationId xmlns:a16="http://schemas.microsoft.com/office/drawing/2014/main" id="{841C6AA8-09DD-A397-286B-632FE86EEDEF}"/>
              </a:ext>
            </a:extLst>
          </p:cNvPr>
          <p:cNvSpPr txBox="1"/>
          <p:nvPr/>
        </p:nvSpPr>
        <p:spPr>
          <a:xfrm>
            <a:off x="1493087" y="5040462"/>
            <a:ext cx="9569043" cy="966803"/>
          </a:xfrm>
          <a:prstGeom prst="rect">
            <a:avLst/>
          </a:prstGeom>
          <a:noFill/>
        </p:spPr>
        <p:txBody>
          <a:bodyPr wrap="square">
            <a:spAutoFit/>
          </a:bodyPr>
          <a:lstStyle/>
          <a:p>
            <a:pPr algn="just">
              <a:lnSpc>
                <a:spcPct val="107000"/>
              </a:lnSpc>
              <a:spcAft>
                <a:spcPts val="800"/>
              </a:spcAft>
            </a:pPr>
            <a:r>
              <a:rPr lang="en-IN" sz="1800" dirty="0">
                <a:solidFill>
                  <a:schemeClr val="accent1">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Floating cage can provide space and a good protection for propagule to thrive cause avoiding from herbivorous. Good growth occurs during June, July and August when current velocity increases and nitrate and phosphate appear higher than other months.</a:t>
            </a:r>
            <a:endParaRPr lang="en-IN" sz="1400" dirty="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16AB2189-59D0-021C-BB60-433695A3648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538129" y="-614687"/>
            <a:ext cx="2653871" cy="2215881"/>
          </a:xfrm>
          <a:prstGeom prst="rect">
            <a:avLst/>
          </a:prstGeom>
        </p:spPr>
      </p:pic>
    </p:spTree>
    <p:extLst>
      <p:ext uri="{BB962C8B-B14F-4D97-AF65-F5344CB8AC3E}">
        <p14:creationId xmlns:p14="http://schemas.microsoft.com/office/powerpoint/2010/main" val="3364068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037412-7BC5-4AAA-8ED5-FC377A84CB0C}"/>
              </a:ext>
            </a:extLst>
          </p:cNvPr>
          <p:cNvSpPr>
            <a:spLocks noGrp="1"/>
          </p:cNvSpPr>
          <p:nvPr>
            <p:ph type="title"/>
          </p:nvPr>
        </p:nvSpPr>
        <p:spPr>
          <a:xfrm>
            <a:off x="3859307" y="594938"/>
            <a:ext cx="7898118" cy="870791"/>
          </a:xfrm>
        </p:spPr>
        <p:txBody>
          <a:bodyPr anchor="ctr"/>
          <a:lstStyle/>
          <a:p>
            <a:r>
              <a:rPr lang="en-US" dirty="0"/>
              <a:t>Species yet to be researched on</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2810436" y="1639965"/>
            <a:ext cx="3697940" cy="5218035"/>
          </a:xfrm>
        </p:spPr>
        <p:txBody>
          <a:bodyPr vert="horz" lIns="91440" tIns="45720" rIns="91440" bIns="45720" rtlCol="0" anchor="t">
            <a:noAutofit/>
          </a:bodyPr>
          <a:lstStyle/>
          <a:p>
            <a:pPr marL="342900" indent="-342900" algn="just">
              <a:lnSpc>
                <a:spcPct val="150000"/>
              </a:lnSpc>
              <a:spcBef>
                <a:spcPts val="0"/>
              </a:spcBef>
              <a:buFont typeface="Arial" panose="020B0604020202020204" pitchFamily="34" charset="0"/>
              <a:buChar char="•"/>
            </a:pPr>
            <a:r>
              <a:rPr lang="en-IN" b="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G.arcuata</a:t>
            </a:r>
            <a:endPar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Arial" panose="020B0604020202020204" pitchFamily="34" charset="0"/>
              <a:buChar char="•"/>
            </a:pPr>
            <a:r>
              <a:rPr lang="en-IN" b="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Gelidiella</a:t>
            </a:r>
            <a:r>
              <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b="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indica</a:t>
            </a:r>
            <a:r>
              <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50000"/>
              </a:lnSpc>
              <a:spcBef>
                <a:spcPts val="0"/>
              </a:spcBef>
              <a:buFont typeface="Arial" panose="020B0604020202020204" pitchFamily="34" charset="0"/>
              <a:buChar char="•"/>
            </a:pPr>
            <a:r>
              <a:rPr lang="en-IN" b="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G.verrucosa</a:t>
            </a:r>
            <a:r>
              <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50000"/>
              </a:lnSpc>
              <a:spcBef>
                <a:spcPts val="0"/>
              </a:spcBef>
              <a:buFont typeface="Arial" panose="020B0604020202020204" pitchFamily="34" charset="0"/>
              <a:buChar char="•"/>
            </a:pPr>
            <a:r>
              <a:rPr lang="en-IN" b="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G.vorticata</a:t>
            </a:r>
            <a:endPar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Arial" panose="020B0604020202020204" pitchFamily="34" charset="0"/>
              <a:buChar char="•"/>
            </a:pPr>
            <a:r>
              <a:rPr lang="en-IN" b="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Hypnea</a:t>
            </a:r>
            <a:r>
              <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b="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valentiae</a:t>
            </a:r>
            <a:r>
              <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50000"/>
              </a:lnSpc>
              <a:spcBef>
                <a:spcPts val="0"/>
              </a:spcBef>
              <a:buFont typeface="Arial" panose="020B0604020202020204" pitchFamily="34" charset="0"/>
              <a:buChar char="•"/>
            </a:pPr>
            <a:r>
              <a:rPr lang="en-IN" b="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Sarconema</a:t>
            </a:r>
            <a:r>
              <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b="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furcellatum</a:t>
            </a:r>
            <a:endPar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Arial" panose="020B0604020202020204" pitchFamily="34" charset="0"/>
              <a:buChar char="•"/>
            </a:pPr>
            <a:r>
              <a:rPr lang="en-IN" b="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Acanthophora</a:t>
            </a:r>
            <a:r>
              <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b="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spicifera</a:t>
            </a:r>
            <a:endPar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Arial" panose="020B0604020202020204" pitchFamily="34" charset="0"/>
              <a:buChar char="•"/>
            </a:pPr>
            <a:r>
              <a:rPr lang="en-IN" b="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Laurencia</a:t>
            </a:r>
            <a:r>
              <a:rPr lang="en-IN" b="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b="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papillosa</a:t>
            </a:r>
            <a:endParaRPr lang="en-IN" b="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Arial" panose="020B0604020202020204" pitchFamily="34" charset="0"/>
              <a:buChar char="•"/>
            </a:pPr>
            <a:r>
              <a:rPr lang="en-IN" b="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Sargassum</a:t>
            </a:r>
            <a:r>
              <a:rPr lang="en-IN" b="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b="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wightii</a:t>
            </a:r>
            <a:endParaRPr lang="en-IN" b="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Arial" panose="020B0604020202020204" pitchFamily="34" charset="0"/>
              <a:buChar char="•"/>
            </a:pPr>
            <a:r>
              <a:rPr lang="en-IN" b="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Sargassum</a:t>
            </a:r>
            <a:r>
              <a:rPr lang="en-IN" b="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b="0"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myriocystum</a:t>
            </a:r>
            <a:endParaRPr lang="en-IN" b="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Arial" panose="020B0604020202020204" pitchFamily="34" charset="0"/>
              <a:buChar char="•"/>
            </a:pPr>
            <a:r>
              <a:rPr lang="en-IN" b="0" i="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Hypnea</a:t>
            </a:r>
            <a:r>
              <a:rPr lang="en-IN" b="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b="0" i="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musiformis</a:t>
            </a:r>
            <a:endParaRPr lang="en-IN" b="0"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Bef>
                <a:spcPts val="0"/>
              </a:spcBef>
              <a:buFont typeface="Arial" panose="020B0604020202020204" pitchFamily="34" charset="0"/>
              <a:buChar char="•"/>
            </a:pPr>
            <a:r>
              <a:rPr lang="en-IN" b="0" i="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Hypnea</a:t>
            </a:r>
            <a:r>
              <a:rPr lang="en-IN" b="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IN" b="0" i="1"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musiformis</a:t>
            </a:r>
            <a:endParaRPr lang="en-IN" b="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DE0B55C-2AE0-6101-8CF1-D9D3D2BA181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538129" y="5248118"/>
            <a:ext cx="2653871" cy="2215881"/>
          </a:xfrm>
          <a:prstGeom prst="rect">
            <a:avLst/>
          </a:prstGeom>
        </p:spPr>
      </p:pic>
      <p:sp>
        <p:nvSpPr>
          <p:cNvPr id="2" name="TextBox 1"/>
          <p:cNvSpPr txBox="1"/>
          <p:nvPr/>
        </p:nvSpPr>
        <p:spPr>
          <a:xfrm>
            <a:off x="6508376" y="1976565"/>
            <a:ext cx="4859084" cy="4544834"/>
          </a:xfrm>
          <a:prstGeom prst="rect">
            <a:avLst/>
          </a:prstGeom>
          <a:noFill/>
        </p:spPr>
        <p:txBody>
          <a:bodyPr wrap="square" rtlCol="0">
            <a:spAutoFit/>
          </a:bodyPr>
          <a:lstStyle/>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Sargassum</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tenerrimum</a:t>
            </a:r>
            <a:endPar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Sargassum</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duplicatum</a:t>
            </a:r>
            <a:endPar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Turbinaria</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conoides</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Turbinaria</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ornata</a:t>
            </a:r>
            <a:endPar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Turbinaria</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decurrens</a:t>
            </a:r>
            <a:endPar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Cystoseira</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trinodis</a:t>
            </a:r>
            <a:endPar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Hormophysa</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triquetra</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Enteromorpha</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compressa</a:t>
            </a:r>
            <a:endPar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Caulerpa</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racemosa</a:t>
            </a:r>
            <a:endPar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Caulerpa</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sertuiarioides</a:t>
            </a:r>
            <a:endPar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Chaetomorpha</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unoides</a:t>
            </a:r>
            <a:endPar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spcAft>
                <a:spcPts val="800"/>
              </a:spcAft>
              <a:buFont typeface="Arial" panose="020B0604020202020204" pitchFamily="34" charset="0"/>
              <a:buChar char="•"/>
            </a:pP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Cladophora</a:t>
            </a:r>
            <a:r>
              <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IN" i="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fascicularis</a:t>
            </a:r>
            <a:endParaRPr lang="en-IN"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0191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23" name="Picture Placeholder 22" descr="Group">
            <a:extLst>
              <a:ext uri="{FF2B5EF4-FFF2-40B4-BE49-F238E27FC236}">
                <a16:creationId xmlns:a16="http://schemas.microsoft.com/office/drawing/2014/main" id="{E25DFC4C-7C37-49B1-B6A5-9145D8251251}"/>
              </a:ext>
            </a:extLst>
          </p:cNvPr>
          <p:cNvPicPr>
            <a:picLocks noGrp="1" noChangeAspect="1"/>
          </p:cNvPicPr>
          <p:nvPr>
            <p:ph type="pic" sz="quarter" idx="48"/>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a:xfrm>
            <a:off x="8317520" y="3558823"/>
            <a:ext cx="1310860" cy="1310860"/>
          </a:xfrm>
        </p:spPr>
      </p:pic>
      <p:pic>
        <p:nvPicPr>
          <p:cNvPr id="25" name="Picture Placeholder 24" descr="Repeat">
            <a:extLst>
              <a:ext uri="{FF2B5EF4-FFF2-40B4-BE49-F238E27FC236}">
                <a16:creationId xmlns:a16="http://schemas.microsoft.com/office/drawing/2014/main" id="{A959DDB7-1BF9-4963-9901-AE8A8DFB8302}"/>
              </a:ext>
            </a:extLst>
          </p:cNvPr>
          <p:cNvPicPr>
            <a:picLocks noGrp="1" noChangeAspect="1"/>
          </p:cNvPicPr>
          <p:nvPr>
            <p:ph type="pic" sz="quarter" idx="49"/>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2345142" y="1879918"/>
            <a:ext cx="1310860" cy="1310860"/>
          </a:xfrm>
        </p:spPr>
      </p:pic>
      <p:sp>
        <p:nvSpPr>
          <p:cNvPr id="10" name="Text Placeholder 9">
            <a:extLst>
              <a:ext uri="{FF2B5EF4-FFF2-40B4-BE49-F238E27FC236}">
                <a16:creationId xmlns:a16="http://schemas.microsoft.com/office/drawing/2014/main" id="{76E85709-7A8D-448D-80D2-31C8C1E22A72}"/>
              </a:ext>
            </a:extLst>
          </p:cNvPr>
          <p:cNvSpPr>
            <a:spLocks noGrp="1"/>
          </p:cNvSpPr>
          <p:nvPr>
            <p:ph type="body" sz="quarter" idx="36"/>
          </p:nvPr>
        </p:nvSpPr>
        <p:spPr>
          <a:xfrm>
            <a:off x="1672459" y="4171493"/>
            <a:ext cx="2603334" cy="629013"/>
          </a:xfrm>
        </p:spPr>
        <p:txBody>
          <a:bodyPr>
            <a:normAutofit lnSpcReduction="10000"/>
          </a:bodyPr>
          <a:lstStyle/>
          <a:p>
            <a:pPr algn="just"/>
            <a:r>
              <a:rPr lang="en-US" sz="2000" dirty="0">
                <a:solidFill>
                  <a:schemeClr val="bg1"/>
                </a:solidFill>
                <a:latin typeface="Times New Roman" panose="02020603050405020304" pitchFamily="18" charset="0"/>
                <a:cs typeface="Times New Roman" panose="02020603050405020304" pitchFamily="18" charset="0"/>
              </a:rPr>
              <a:t>Innovations in seeding Technology</a:t>
            </a:r>
            <a:endParaRPr lang="en-US" sz="2000" noProof="1">
              <a:solidFill>
                <a:schemeClr val="bg1"/>
              </a:solidFill>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7" name="Text Placeholder 6">
            <a:extLst>
              <a:ext uri="{FF2B5EF4-FFF2-40B4-BE49-F238E27FC236}">
                <a16:creationId xmlns:a16="http://schemas.microsoft.com/office/drawing/2014/main" id="{C1FE4ACF-78F8-4143-A8FF-BB1CAF035FCF}"/>
              </a:ext>
            </a:extLst>
          </p:cNvPr>
          <p:cNvSpPr>
            <a:spLocks noGrp="1"/>
          </p:cNvSpPr>
          <p:nvPr>
            <p:ph type="body" sz="quarter" idx="33"/>
          </p:nvPr>
        </p:nvSpPr>
        <p:spPr>
          <a:xfrm>
            <a:off x="8162950" y="4773280"/>
            <a:ext cx="1620000" cy="360000"/>
          </a:xfrm>
        </p:spPr>
        <p:txBody>
          <a:bodyPr>
            <a:normAutofit lnSpcReduction="10000"/>
          </a:bodyPr>
          <a:lstStyle/>
          <a:p>
            <a:r>
              <a:rPr lang="en-US" sz="2000" dirty="0">
                <a:solidFill>
                  <a:schemeClr val="bg1"/>
                </a:solidFill>
              </a:rPr>
              <a:t>Finance</a:t>
            </a:r>
          </a:p>
        </p:txBody>
      </p:sp>
      <p:sp>
        <p:nvSpPr>
          <p:cNvPr id="11" name="Slide Number Placeholder 10">
            <a:extLst>
              <a:ext uri="{FF2B5EF4-FFF2-40B4-BE49-F238E27FC236}">
                <a16:creationId xmlns:a16="http://schemas.microsoft.com/office/drawing/2014/main" id="{C50427C7-A041-4B55-8D81-9FEBA952ACF5}"/>
              </a:ext>
            </a:extLst>
          </p:cNvPr>
          <p:cNvSpPr>
            <a:spLocks noGrp="1"/>
          </p:cNvSpPr>
          <p:nvPr>
            <p:ph type="sldNum" sz="quarter" idx="51"/>
          </p:nvPr>
        </p:nvSpPr>
        <p:spPr/>
        <p:txBody>
          <a:bodyPr/>
          <a:lstStyle/>
          <a:p>
            <a:fld id="{B67B645E-C5E5-4727-B977-D372A0AA71D9}" type="slidenum">
              <a:rPr lang="en-US" smtClean="0"/>
              <a:pPr/>
              <a:t>12</a:t>
            </a:fld>
            <a:endParaRPr lang="en-US" dirty="0"/>
          </a:p>
        </p:txBody>
      </p:sp>
      <p:sp>
        <p:nvSpPr>
          <p:cNvPr id="9" name="Text Placeholder 8">
            <a:extLst>
              <a:ext uri="{FF2B5EF4-FFF2-40B4-BE49-F238E27FC236}">
                <a16:creationId xmlns:a16="http://schemas.microsoft.com/office/drawing/2014/main" id="{1F1C8737-2F2E-4041-B588-265FBBB08170}"/>
              </a:ext>
            </a:extLst>
          </p:cNvPr>
          <p:cNvSpPr>
            <a:spLocks noGrp="1"/>
          </p:cNvSpPr>
          <p:nvPr>
            <p:ph type="body" sz="quarter" idx="35"/>
          </p:nvPr>
        </p:nvSpPr>
        <p:spPr>
          <a:xfrm>
            <a:off x="2190572" y="3249000"/>
            <a:ext cx="1620000" cy="360000"/>
          </a:xfrm>
        </p:spPr>
        <p:txBody>
          <a:bodyPr>
            <a:normAutofit lnSpcReduction="10000"/>
          </a:bodyPr>
          <a:lstStyle/>
          <a:p>
            <a:r>
              <a:rPr lang="en-US" sz="2000" dirty="0">
                <a:solidFill>
                  <a:schemeClr val="bg1"/>
                </a:solidFill>
              </a:rPr>
              <a:t>Innovation</a:t>
            </a:r>
          </a:p>
        </p:txBody>
      </p:sp>
      <p:pic>
        <p:nvPicPr>
          <p:cNvPr id="21" name="Picture Placeholder 20" descr="Teacher">
            <a:extLst>
              <a:ext uri="{FF2B5EF4-FFF2-40B4-BE49-F238E27FC236}">
                <a16:creationId xmlns:a16="http://schemas.microsoft.com/office/drawing/2014/main" id="{29F61CCC-B375-46FD-AC69-F11C1EB5757F}"/>
              </a:ext>
            </a:extLst>
          </p:cNvPr>
          <p:cNvPicPr>
            <a:picLocks noGrp="1" noChangeAspect="1"/>
          </p:cNvPicPr>
          <p:nvPr>
            <p:ph type="pic" sz="quarter" idx="47"/>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a:xfrm>
            <a:off x="5348577" y="2785853"/>
            <a:ext cx="1228581" cy="1228581"/>
          </a:xfrm>
        </p:spPr>
      </p:pic>
      <p:sp>
        <p:nvSpPr>
          <p:cNvPr id="5" name="Text Placeholder 4">
            <a:extLst>
              <a:ext uri="{FF2B5EF4-FFF2-40B4-BE49-F238E27FC236}">
                <a16:creationId xmlns:a16="http://schemas.microsoft.com/office/drawing/2014/main" id="{AC623989-3B52-4E3D-A635-D939C417B6D9}"/>
              </a:ext>
            </a:extLst>
          </p:cNvPr>
          <p:cNvSpPr>
            <a:spLocks noGrp="1"/>
          </p:cNvSpPr>
          <p:nvPr>
            <p:ph type="body" sz="quarter" idx="17"/>
          </p:nvPr>
        </p:nvSpPr>
        <p:spPr>
          <a:xfrm>
            <a:off x="5198348" y="3943101"/>
            <a:ext cx="1620000" cy="360000"/>
          </a:xfrm>
        </p:spPr>
        <p:txBody>
          <a:bodyPr>
            <a:normAutofit lnSpcReduction="10000"/>
          </a:bodyPr>
          <a:lstStyle/>
          <a:p>
            <a:r>
              <a:rPr lang="en-US" sz="2000" dirty="0">
                <a:solidFill>
                  <a:schemeClr val="bg1"/>
                </a:solidFill>
              </a:rPr>
              <a:t>Research</a:t>
            </a:r>
          </a:p>
        </p:txBody>
      </p:sp>
      <p:sp>
        <p:nvSpPr>
          <p:cNvPr id="14" name="Text Placeholder 13">
            <a:extLst>
              <a:ext uri="{FF2B5EF4-FFF2-40B4-BE49-F238E27FC236}">
                <a16:creationId xmlns:a16="http://schemas.microsoft.com/office/drawing/2014/main" id="{7B543629-2AE6-4622-8A52-C55A9078268F}"/>
              </a:ext>
            </a:extLst>
          </p:cNvPr>
          <p:cNvSpPr>
            <a:spLocks noGrp="1"/>
          </p:cNvSpPr>
          <p:nvPr>
            <p:ph type="body" sz="quarter" idx="18"/>
          </p:nvPr>
        </p:nvSpPr>
        <p:spPr>
          <a:xfrm>
            <a:off x="3578022" y="5017680"/>
            <a:ext cx="3843732" cy="988625"/>
          </a:xfrm>
        </p:spPr>
        <p:txBody>
          <a:bodyPr/>
          <a:lstStyle/>
          <a:p>
            <a:pPr algn="just"/>
            <a:r>
              <a:rPr lang="en-IN" sz="2000" dirty="0">
                <a:solidFill>
                  <a:schemeClr val="bg1"/>
                </a:solidFill>
                <a:latin typeface="Times New Roman" panose="02020603050405020304" pitchFamily="18" charset="0"/>
                <a:cs typeface="Times New Roman" panose="02020603050405020304" pitchFamily="18" charset="0"/>
              </a:rPr>
              <a:t>Extensive research analysis and tests are to be done on the culturable seaweed species of India. </a:t>
            </a:r>
          </a:p>
        </p:txBody>
      </p:sp>
      <p:sp>
        <p:nvSpPr>
          <p:cNvPr id="2" name="Title 1">
            <a:extLst>
              <a:ext uri="{FF2B5EF4-FFF2-40B4-BE49-F238E27FC236}">
                <a16:creationId xmlns:a16="http://schemas.microsoft.com/office/drawing/2014/main" id="{4211B054-7855-4114-9BCE-0130BF9C0105}"/>
              </a:ext>
            </a:extLst>
          </p:cNvPr>
          <p:cNvSpPr>
            <a:spLocks noGrp="1"/>
          </p:cNvSpPr>
          <p:nvPr>
            <p:ph type="title"/>
          </p:nvPr>
        </p:nvSpPr>
        <p:spPr>
          <a:xfrm>
            <a:off x="403453" y="198918"/>
            <a:ext cx="10515600" cy="966421"/>
          </a:xfrm>
        </p:spPr>
        <p:txBody>
          <a:bodyPr/>
          <a:lstStyle/>
          <a:p>
            <a:r>
              <a:rPr lang="en-US" b="0" u="sng" dirty="0">
                <a:solidFill>
                  <a:schemeClr val="bg1"/>
                </a:solidFill>
                <a:latin typeface="Times New Roman" panose="02020603050405020304" pitchFamily="18" charset="0"/>
                <a:cs typeface="Times New Roman" panose="02020603050405020304" pitchFamily="18" charset="0"/>
              </a:rPr>
              <a:t>THINGS TO ADDRESS !</a:t>
            </a:r>
          </a:p>
        </p:txBody>
      </p:sp>
      <p:sp>
        <p:nvSpPr>
          <p:cNvPr id="13" name="Text Placeholder 7">
            <a:extLst>
              <a:ext uri="{FF2B5EF4-FFF2-40B4-BE49-F238E27FC236}">
                <a16:creationId xmlns:a16="http://schemas.microsoft.com/office/drawing/2014/main" id="{965337B2-72D9-7CD2-FB35-6F2B00A27BB6}"/>
              </a:ext>
            </a:extLst>
          </p:cNvPr>
          <p:cNvSpPr txBox="1">
            <a:spLocks/>
          </p:cNvSpPr>
          <p:nvPr/>
        </p:nvSpPr>
        <p:spPr>
          <a:xfrm>
            <a:off x="4961966" y="1284785"/>
            <a:ext cx="4295544" cy="758517"/>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chemeClr val="bg1"/>
                </a:solidFill>
                <a:latin typeface="Times New Roman" panose="02020603050405020304" pitchFamily="18" charset="0"/>
                <a:cs typeface="Times New Roman" panose="02020603050405020304" pitchFamily="18" charset="0"/>
              </a:rPr>
              <a:t>Detailed marine spatial Analysis to ensure a good site for seaweed cultivation.</a:t>
            </a:r>
            <a:endParaRPr lang="en-US" sz="2000" noProof="1">
              <a:solidFill>
                <a:schemeClr val="bg1"/>
              </a:solidFill>
              <a:latin typeface="Times New Roman" panose="02020603050405020304" pitchFamily="18" charset="0"/>
              <a:cs typeface="Times New Roman" panose="02020603050405020304" pitchFamily="18" charset="0"/>
            </a:endParaRPr>
          </a:p>
          <a:p>
            <a:pPr algn="just"/>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How to Find the Most Recent Satellite Imagery Anywhere on Earth | Azavea">
            <a:extLst>
              <a:ext uri="{FF2B5EF4-FFF2-40B4-BE49-F238E27FC236}">
                <a16:creationId xmlns:a16="http://schemas.microsoft.com/office/drawing/2014/main" id="{325E6DE0-274C-0C2C-DA4E-3A60AB6011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02450" y="761411"/>
            <a:ext cx="2664832" cy="1652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3E8178C4-9EA0-1D5B-B05C-05F18837F21F}"/>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75805" y="5580529"/>
            <a:ext cx="2114767" cy="1140946"/>
          </a:xfrm>
          <a:prstGeom prst="rect">
            <a:avLst/>
          </a:prstGeom>
        </p:spPr>
      </p:pic>
      <p:sp>
        <p:nvSpPr>
          <p:cNvPr id="17" name="TextBox 16">
            <a:extLst>
              <a:ext uri="{FF2B5EF4-FFF2-40B4-BE49-F238E27FC236}">
                <a16:creationId xmlns:a16="http://schemas.microsoft.com/office/drawing/2014/main" id="{0E877CBA-C577-711A-B739-BCEFE366A1F4}"/>
              </a:ext>
            </a:extLst>
          </p:cNvPr>
          <p:cNvSpPr txBox="1"/>
          <p:nvPr/>
        </p:nvSpPr>
        <p:spPr>
          <a:xfrm>
            <a:off x="7550022" y="5718114"/>
            <a:ext cx="4035174" cy="707886"/>
          </a:xfrm>
          <a:prstGeom prst="rect">
            <a:avLst/>
          </a:prstGeom>
          <a:noFill/>
        </p:spPr>
        <p:txBody>
          <a:bodyPr wrap="square">
            <a:spAutoFit/>
          </a:bodyPr>
          <a:lstStyle/>
          <a:p>
            <a:pPr algn="just"/>
            <a:r>
              <a:rPr lang="en-US" sz="2000" dirty="0">
                <a:solidFill>
                  <a:schemeClr val="bg1"/>
                </a:solidFill>
                <a:latin typeface="Times New Roman" panose="02020603050405020304" pitchFamily="18" charset="0"/>
                <a:cs typeface="Times New Roman" panose="02020603050405020304" pitchFamily="18" charset="0"/>
              </a:rPr>
              <a:t>Financial support to Farmers and entrepreneurs.</a:t>
            </a:r>
            <a:endParaRPr lang="en-US" sz="2000" noProof="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096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wipe(down)">
                                      <p:cBhvr>
                                        <p:cTn id="23" dur="580">
                                          <p:stCondLst>
                                            <p:cond delay="0"/>
                                          </p:stCondLst>
                                        </p:cTn>
                                        <p:tgtEl>
                                          <p:spTgt spid="2050"/>
                                        </p:tgtEl>
                                      </p:cBhvr>
                                    </p:animEffect>
                                    <p:anim calcmode="lin" valueType="num">
                                      <p:cBhvr>
                                        <p:cTn id="24"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29" dur="26">
                                          <p:stCondLst>
                                            <p:cond delay="650"/>
                                          </p:stCondLst>
                                        </p:cTn>
                                        <p:tgtEl>
                                          <p:spTgt spid="2050"/>
                                        </p:tgtEl>
                                      </p:cBhvr>
                                      <p:to x="100000" y="60000"/>
                                    </p:animScale>
                                    <p:animScale>
                                      <p:cBhvr>
                                        <p:cTn id="30" dur="166" decel="50000">
                                          <p:stCondLst>
                                            <p:cond delay="676"/>
                                          </p:stCondLst>
                                        </p:cTn>
                                        <p:tgtEl>
                                          <p:spTgt spid="2050"/>
                                        </p:tgtEl>
                                      </p:cBhvr>
                                      <p:to x="100000" y="100000"/>
                                    </p:animScale>
                                    <p:animScale>
                                      <p:cBhvr>
                                        <p:cTn id="31" dur="26">
                                          <p:stCondLst>
                                            <p:cond delay="1312"/>
                                          </p:stCondLst>
                                        </p:cTn>
                                        <p:tgtEl>
                                          <p:spTgt spid="2050"/>
                                        </p:tgtEl>
                                      </p:cBhvr>
                                      <p:to x="100000" y="80000"/>
                                    </p:animScale>
                                    <p:animScale>
                                      <p:cBhvr>
                                        <p:cTn id="32" dur="166" decel="50000">
                                          <p:stCondLst>
                                            <p:cond delay="1338"/>
                                          </p:stCondLst>
                                        </p:cTn>
                                        <p:tgtEl>
                                          <p:spTgt spid="2050"/>
                                        </p:tgtEl>
                                      </p:cBhvr>
                                      <p:to x="100000" y="100000"/>
                                    </p:animScale>
                                    <p:animScale>
                                      <p:cBhvr>
                                        <p:cTn id="33" dur="26">
                                          <p:stCondLst>
                                            <p:cond delay="1642"/>
                                          </p:stCondLst>
                                        </p:cTn>
                                        <p:tgtEl>
                                          <p:spTgt spid="2050"/>
                                        </p:tgtEl>
                                      </p:cBhvr>
                                      <p:to x="100000" y="90000"/>
                                    </p:animScale>
                                    <p:animScale>
                                      <p:cBhvr>
                                        <p:cTn id="34" dur="166" decel="50000">
                                          <p:stCondLst>
                                            <p:cond delay="1668"/>
                                          </p:stCondLst>
                                        </p:cTn>
                                        <p:tgtEl>
                                          <p:spTgt spid="2050"/>
                                        </p:tgtEl>
                                      </p:cBhvr>
                                      <p:to x="100000" y="100000"/>
                                    </p:animScale>
                                    <p:animScale>
                                      <p:cBhvr>
                                        <p:cTn id="35" dur="26">
                                          <p:stCondLst>
                                            <p:cond delay="1808"/>
                                          </p:stCondLst>
                                        </p:cTn>
                                        <p:tgtEl>
                                          <p:spTgt spid="2050"/>
                                        </p:tgtEl>
                                      </p:cBhvr>
                                      <p:to x="100000" y="95000"/>
                                    </p:animScale>
                                    <p:animScale>
                                      <p:cBhvr>
                                        <p:cTn id="36" dur="166" decel="50000">
                                          <p:stCondLst>
                                            <p:cond delay="1834"/>
                                          </p:stCondLst>
                                        </p:cTn>
                                        <p:tgtEl>
                                          <p:spTgt spid="205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1EE5E84-042D-ABF3-8E1A-1A44EB4CDEBC}"/>
              </a:ext>
            </a:extLst>
          </p:cNvPr>
          <p:cNvSpPr>
            <a:spLocks noGrp="1"/>
          </p:cNvSpPr>
          <p:nvPr>
            <p:ph type="body" sz="quarter" idx="11"/>
          </p:nvPr>
        </p:nvSpPr>
        <p:spPr>
          <a:xfrm>
            <a:off x="829111" y="2277323"/>
            <a:ext cx="8105163" cy="3276600"/>
          </a:xfrm>
        </p:spPr>
        <p:txBody>
          <a:bodyPr anchor="ctr">
            <a:normAutofit fontScale="92500" lnSpcReduction="20000"/>
          </a:bodyPr>
          <a:lstStyle/>
          <a:p>
            <a:pPr marL="342900" indent="-342900">
              <a:lnSpc>
                <a:spcPct val="150000"/>
              </a:lnSpc>
              <a:buFont typeface="Wingdings" panose="05000000000000000000" pitchFamily="2" charset="2"/>
              <a:buChar char="v"/>
            </a:pPr>
            <a:r>
              <a:rPr lang="en-IN" sz="2200" dirty="0"/>
              <a:t>Cultivation methods and culturing parameters were studied</a:t>
            </a:r>
          </a:p>
          <a:p>
            <a:pPr marL="342900" indent="-342900">
              <a:lnSpc>
                <a:spcPct val="150000"/>
              </a:lnSpc>
              <a:buFont typeface="Wingdings" panose="05000000000000000000" pitchFamily="2" charset="2"/>
              <a:buChar char="v"/>
            </a:pPr>
            <a:r>
              <a:rPr lang="en-IN" sz="2200" dirty="0"/>
              <a:t>Importance of maintaining parameters for optimal growth were </a:t>
            </a:r>
            <a:r>
              <a:rPr lang="en-IN" sz="2200" dirty="0" err="1"/>
              <a:t>analyzed</a:t>
            </a:r>
            <a:endParaRPr lang="en-IN" sz="2200" dirty="0"/>
          </a:p>
          <a:p>
            <a:pPr marL="342900" indent="-342900">
              <a:lnSpc>
                <a:spcPct val="150000"/>
              </a:lnSpc>
              <a:buFont typeface="Wingdings" panose="05000000000000000000" pitchFamily="2" charset="2"/>
              <a:buChar char="v"/>
            </a:pPr>
            <a:r>
              <a:rPr lang="en-IN" sz="2200" dirty="0"/>
              <a:t>The data from this study will be the base while creating a user-friendly online tool/website.</a:t>
            </a:r>
          </a:p>
          <a:p>
            <a:pPr marL="342900" indent="-342900">
              <a:lnSpc>
                <a:spcPct val="150000"/>
              </a:lnSpc>
              <a:buFont typeface="Wingdings" panose="05000000000000000000" pitchFamily="2" charset="2"/>
              <a:buChar char="v"/>
            </a:pPr>
            <a:r>
              <a:rPr lang="en-IN" sz="2200" dirty="0"/>
              <a:t>The tool will be useful for all entrepreneurs, farmers and Govt agencies in better understanding of seaweed and its growth.</a:t>
            </a:r>
          </a:p>
        </p:txBody>
      </p:sp>
      <p:sp>
        <p:nvSpPr>
          <p:cNvPr id="6" name="Title 5">
            <a:extLst>
              <a:ext uri="{FF2B5EF4-FFF2-40B4-BE49-F238E27FC236}">
                <a16:creationId xmlns:a16="http://schemas.microsoft.com/office/drawing/2014/main" id="{87424434-D8F7-4EF7-8B5F-11C7DD97CADD}"/>
              </a:ext>
            </a:extLst>
          </p:cNvPr>
          <p:cNvSpPr>
            <a:spLocks noGrp="1"/>
          </p:cNvSpPr>
          <p:nvPr>
            <p:ph type="title"/>
          </p:nvPr>
        </p:nvSpPr>
        <p:spPr>
          <a:xfrm>
            <a:off x="829111" y="825018"/>
            <a:ext cx="6476999" cy="1189037"/>
          </a:xfrm>
        </p:spPr>
        <p:txBody>
          <a:bodyPr/>
          <a:lstStyle/>
          <a:p>
            <a:r>
              <a:rPr lang="en-IN" dirty="0"/>
              <a:t>Outcomes of the study</a:t>
            </a:r>
          </a:p>
        </p:txBody>
      </p:sp>
      <p:pic>
        <p:nvPicPr>
          <p:cNvPr id="8" name="Picture 7">
            <a:extLst>
              <a:ext uri="{FF2B5EF4-FFF2-40B4-BE49-F238E27FC236}">
                <a16:creationId xmlns:a16="http://schemas.microsoft.com/office/drawing/2014/main" id="{8B54DC7C-BF50-9E87-3A6B-30D1D4A72D56}"/>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1931" y="5224051"/>
            <a:ext cx="2653871" cy="2215881"/>
          </a:xfrm>
          <a:prstGeom prst="rect">
            <a:avLst/>
          </a:prstGeom>
        </p:spPr>
      </p:pic>
    </p:spTree>
    <p:extLst>
      <p:ext uri="{BB962C8B-B14F-4D97-AF65-F5344CB8AC3E}">
        <p14:creationId xmlns:p14="http://schemas.microsoft.com/office/powerpoint/2010/main" val="60448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EFA8E94-B9D5-7C4E-930C-224964D15B77}"/>
              </a:ext>
            </a:extLst>
          </p:cNvPr>
          <p:cNvSpPr>
            <a:spLocks noGrp="1"/>
          </p:cNvSpPr>
          <p:nvPr>
            <p:ph type="body" sz="quarter" idx="13"/>
          </p:nvPr>
        </p:nvSpPr>
        <p:spPr/>
        <p:txBody>
          <a:bodyPr/>
          <a:lstStyle/>
          <a:p>
            <a:pPr marL="342900" indent="-342900" algn="just">
              <a:buFont typeface="Wingdings" panose="05000000000000000000" pitchFamily="2" charset="2"/>
              <a:buChar char="§"/>
            </a:pP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Ma’ruf</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Kasim and  Ahmad Mustafa. “Comparison growth of </a:t>
            </a: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Kappaphycus</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alvarezii</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(Rhodophyta, </a:t>
            </a: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Solieriaceae</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cultivation in floating cage and longline in Indonesia”. Aquaculture Reports 6 (2017) 49–55.</a:t>
            </a:r>
          </a:p>
          <a:p>
            <a:pPr marL="342900" indent="-342900" algn="just">
              <a:buFont typeface="Wingdings" panose="05000000000000000000" pitchFamily="2" charset="2"/>
              <a:buChar char="§"/>
            </a:pPr>
            <a:endPar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
            </a:pP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SN </a:t>
            </a: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Raikar,M</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Iima</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Y Fujita.(2001). “Effect of temperature, salinity and light intensity on the growth of </a:t>
            </a: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Gracilaria</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spp. (</a:t>
            </a: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Gracilariales</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Rhodophyta) from Japan, Malaysia and India”. Indian Journal of Marine Sciences Vol. 30. June, 2001, pp. 98-104.</a:t>
            </a:r>
          </a:p>
          <a:p>
            <a:pPr marL="342900" indent="-342900" algn="just">
              <a:buFont typeface="Wingdings" panose="05000000000000000000" pitchFamily="2" charset="2"/>
              <a:buChar char="§"/>
            </a:pPr>
            <a:endParaRPr lang="en-IN" sz="2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
            </a:pP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Ravi S. </a:t>
            </a: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Baghel</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Puja Kumari, C. R. K. Reddy and </a:t>
            </a: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Bhavanath</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Jha. (2014)  “Growth, pigments, and biochemical composition of marine red alga </a:t>
            </a:r>
            <a:r>
              <a:rPr lang="en-IN" sz="210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Gracilaria</a:t>
            </a:r>
            <a:r>
              <a:rPr lang="en-IN" sz="2100" i="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00" i="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crassa</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J </a:t>
            </a: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Appl</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Phycol</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26:2143–2150.</a:t>
            </a:r>
          </a:p>
          <a:p>
            <a:pPr marL="342900" indent="-342900" algn="just">
              <a:buFont typeface="Wingdings" panose="05000000000000000000" pitchFamily="2" charset="2"/>
              <a:buChar char="§"/>
            </a:pPr>
            <a:endPar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
            </a:pP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ICAR-CMFRI </a:t>
            </a:r>
            <a:r>
              <a:rPr lang="en-IN" sz="21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Marine Fisheries Information Service </a:t>
            </a:r>
            <a:r>
              <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Technical &amp; Extension Series </a:t>
            </a:r>
            <a:r>
              <a:rPr lang="en-IN" sz="21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 246, 2020</a:t>
            </a:r>
          </a:p>
          <a:p>
            <a:pPr algn="just"/>
            <a:endParaRPr lang="en-IN" sz="21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100" dirty="0">
              <a:solidFill>
                <a:schemeClr val="bg1"/>
              </a:solidFill>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4DB1B74-6545-89C9-3A3C-897163645137}"/>
              </a:ext>
            </a:extLst>
          </p:cNvPr>
          <p:cNvSpPr>
            <a:spLocks noGrp="1"/>
          </p:cNvSpPr>
          <p:nvPr>
            <p:ph type="title"/>
          </p:nvPr>
        </p:nvSpPr>
        <p:spPr/>
        <p:txBody>
          <a:bodyPr/>
          <a:lstStyle/>
          <a:p>
            <a:r>
              <a:rPr lang="en-IN" dirty="0">
                <a:solidFill>
                  <a:schemeClr val="bg1"/>
                </a:solidFill>
              </a:rPr>
              <a:t>References</a:t>
            </a:r>
          </a:p>
        </p:txBody>
      </p:sp>
      <p:pic>
        <p:nvPicPr>
          <p:cNvPr id="6" name="Picture 5">
            <a:extLst>
              <a:ext uri="{FF2B5EF4-FFF2-40B4-BE49-F238E27FC236}">
                <a16:creationId xmlns:a16="http://schemas.microsoft.com/office/drawing/2014/main" id="{AC08D8D2-5BC4-822E-1DEE-6F8B59C30AE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538129" y="-614687"/>
            <a:ext cx="2653871" cy="2215881"/>
          </a:xfrm>
          <a:prstGeom prst="rect">
            <a:avLst/>
          </a:prstGeom>
        </p:spPr>
      </p:pic>
    </p:spTree>
    <p:extLst>
      <p:ext uri="{BB962C8B-B14F-4D97-AF65-F5344CB8AC3E}">
        <p14:creationId xmlns:p14="http://schemas.microsoft.com/office/powerpoint/2010/main" val="3579011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67A38C3-9442-95BF-D6F0-8851B9B57A9F}"/>
              </a:ext>
            </a:extLst>
          </p:cNvPr>
          <p:cNvSpPr>
            <a:spLocks noGrp="1"/>
          </p:cNvSpPr>
          <p:nvPr>
            <p:ph type="body" sz="quarter" idx="13"/>
          </p:nvPr>
        </p:nvSpPr>
        <p:spPr>
          <a:xfrm>
            <a:off x="610998" y="483658"/>
            <a:ext cx="10668000" cy="1111648"/>
          </a:xfrm>
        </p:spPr>
        <p:txBody>
          <a:bodyPr/>
          <a:lstStyle/>
          <a:p>
            <a:pPr marL="342900" indent="-342900" algn="just">
              <a:buFont typeface="Wingdings" panose="05000000000000000000" pitchFamily="2" charset="2"/>
              <a:buChar char="§"/>
            </a:pPr>
            <a:r>
              <a:rPr lang="en-IN" sz="2000" i="0" u="none" strike="noStrike" baseline="0" dirty="0" err="1">
                <a:solidFill>
                  <a:schemeClr val="bg1"/>
                </a:solidFill>
                <a:latin typeface="Times New Roman" panose="02020603050405020304" pitchFamily="18" charset="0"/>
                <a:cs typeface="Times New Roman" panose="02020603050405020304" pitchFamily="18" charset="0"/>
              </a:rPr>
              <a:t>Lanping</a:t>
            </a:r>
            <a:r>
              <a:rPr lang="en-IN" sz="2000" i="0" u="none" strike="noStrike" baseline="0" dirty="0">
                <a:solidFill>
                  <a:schemeClr val="bg1"/>
                </a:solidFill>
                <a:latin typeface="Times New Roman" panose="02020603050405020304" pitchFamily="18" charset="0"/>
                <a:cs typeface="Times New Roman" panose="02020603050405020304" pitchFamily="18" charset="0"/>
              </a:rPr>
              <a:t> Ding, Yuanyuan Ma,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Bingxin</a:t>
            </a:r>
            <a:r>
              <a:rPr lang="en-IN" sz="2000" i="0" u="none" strike="noStrike" baseline="0" dirty="0">
                <a:solidFill>
                  <a:schemeClr val="bg1"/>
                </a:solidFill>
                <a:latin typeface="Times New Roman" panose="02020603050405020304" pitchFamily="18" charset="0"/>
                <a:cs typeface="Times New Roman" panose="02020603050405020304" pitchFamily="18" charset="0"/>
              </a:rPr>
              <a:t> Huang, and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Shanwen</a:t>
            </a:r>
            <a:r>
              <a:rPr lang="en-IN" sz="2000" i="0" u="none" strike="noStrike" baseline="0" dirty="0">
                <a:solidFill>
                  <a:schemeClr val="bg1"/>
                </a:solidFill>
                <a:latin typeface="Times New Roman" panose="02020603050405020304" pitchFamily="18" charset="0"/>
                <a:cs typeface="Times New Roman" panose="02020603050405020304" pitchFamily="18" charset="0"/>
              </a:rPr>
              <a:t> Chen. “</a:t>
            </a:r>
            <a:r>
              <a:rPr lang="en-US" sz="2000" i="0" u="none" strike="noStrike" baseline="0" dirty="0">
                <a:solidFill>
                  <a:schemeClr val="bg1"/>
                </a:solidFill>
                <a:latin typeface="Times New Roman" panose="02020603050405020304" pitchFamily="18" charset="0"/>
                <a:cs typeface="Times New Roman" panose="02020603050405020304" pitchFamily="18" charset="0"/>
              </a:rPr>
              <a:t>Effects of Seawater Salinity and Temperature on Growth and Pigment Contents in </a:t>
            </a:r>
            <a:r>
              <a:rPr lang="en-US" sz="2000" i="1" u="none" strike="noStrike" baseline="0" dirty="0" err="1">
                <a:solidFill>
                  <a:schemeClr val="bg1"/>
                </a:solidFill>
                <a:latin typeface="Times New Roman" panose="02020603050405020304" pitchFamily="18" charset="0"/>
                <a:cs typeface="Times New Roman" panose="02020603050405020304" pitchFamily="18" charset="0"/>
              </a:rPr>
              <a:t>Hypnea</a:t>
            </a:r>
            <a:r>
              <a:rPr lang="en-US" sz="2000" i="1" u="none" strike="noStrike" baseline="0" dirty="0">
                <a:solidFill>
                  <a:schemeClr val="bg1"/>
                </a:solidFill>
                <a:latin typeface="Times New Roman" panose="02020603050405020304" pitchFamily="18" charset="0"/>
                <a:cs typeface="Times New Roman" panose="02020603050405020304" pitchFamily="18" charset="0"/>
              </a:rPr>
              <a:t> </a:t>
            </a:r>
            <a:r>
              <a:rPr lang="en-US" sz="2000" i="1" u="none" strike="noStrike" baseline="0" dirty="0" err="1">
                <a:solidFill>
                  <a:schemeClr val="bg1"/>
                </a:solidFill>
                <a:latin typeface="Times New Roman" panose="02020603050405020304" pitchFamily="18" charset="0"/>
                <a:cs typeface="Times New Roman" panose="02020603050405020304" pitchFamily="18" charset="0"/>
              </a:rPr>
              <a:t>cervicornis</a:t>
            </a:r>
            <a:r>
              <a:rPr lang="en-US" sz="2000" i="1" dirty="0">
                <a:solidFill>
                  <a:schemeClr val="bg1"/>
                </a:solidFill>
                <a:latin typeface="Times New Roman" panose="02020603050405020304" pitchFamily="18" charset="0"/>
                <a:cs typeface="Times New Roman" panose="02020603050405020304" pitchFamily="18" charset="0"/>
              </a:rPr>
              <a:t> </a:t>
            </a:r>
            <a:r>
              <a:rPr lang="en-IN" sz="2000" i="0" u="none" strike="noStrike" baseline="0" dirty="0">
                <a:solidFill>
                  <a:schemeClr val="bg1"/>
                </a:solidFill>
                <a:latin typeface="Times New Roman" panose="02020603050405020304" pitchFamily="18" charset="0"/>
                <a:cs typeface="Times New Roman" panose="02020603050405020304" pitchFamily="18" charset="0"/>
              </a:rPr>
              <a:t>J.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Agardh</a:t>
            </a:r>
            <a:r>
              <a:rPr lang="en-IN" sz="2000" i="0" u="none" strike="noStrike" baseline="0" dirty="0">
                <a:solidFill>
                  <a:schemeClr val="bg1"/>
                </a:solidFill>
                <a:latin typeface="Times New Roman" panose="02020603050405020304" pitchFamily="18" charset="0"/>
                <a:cs typeface="Times New Roman" panose="02020603050405020304" pitchFamily="18" charset="0"/>
              </a:rPr>
              <a:t>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Gigartinales</a:t>
            </a:r>
            <a:r>
              <a:rPr lang="en-IN" sz="2000" i="0" u="none" strike="noStrike" baseline="0" dirty="0">
                <a:solidFill>
                  <a:schemeClr val="bg1"/>
                </a:solidFill>
                <a:latin typeface="Times New Roman" panose="02020603050405020304" pitchFamily="18" charset="0"/>
                <a:cs typeface="Times New Roman" panose="02020603050405020304" pitchFamily="18" charset="0"/>
              </a:rPr>
              <a:t>, Rhodophyta)”.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Hindawi</a:t>
            </a:r>
            <a:r>
              <a:rPr lang="en-IN" sz="2000" i="0" u="none" strike="noStrike" baseline="0" dirty="0">
                <a:solidFill>
                  <a:schemeClr val="bg1"/>
                </a:solidFill>
                <a:latin typeface="Times New Roman" panose="02020603050405020304" pitchFamily="18" charset="0"/>
                <a:cs typeface="Times New Roman" panose="02020603050405020304" pitchFamily="18" charset="0"/>
              </a:rPr>
              <a:t> Publishing Corporation BioMed Research International Volume 2013. </a:t>
            </a:r>
          </a:p>
          <a:p>
            <a:pPr marL="342900" indent="-342900" algn="just">
              <a:buFont typeface="Wingdings" panose="05000000000000000000" pitchFamily="2" charset="2"/>
              <a:buChar char="§"/>
            </a:pPr>
            <a:endParaRPr lang="en-IN" sz="2000" i="0" u="none" strike="noStrike" baseline="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sz="2000" i="0" u="none" strike="noStrike" baseline="0" dirty="0">
                <a:solidFill>
                  <a:schemeClr val="bg1"/>
                </a:solidFill>
                <a:latin typeface="Times New Roman" panose="02020603050405020304" pitchFamily="18" charset="0"/>
                <a:cs typeface="Times New Roman" panose="02020603050405020304" pitchFamily="18" charset="0"/>
              </a:rPr>
              <a:t>M. Ganesan, Nivedita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Sahu</a:t>
            </a:r>
            <a:r>
              <a:rPr lang="en-IN" sz="2000" dirty="0">
                <a:solidFill>
                  <a:schemeClr val="bg1"/>
                </a:solidFill>
                <a:latin typeface="Times New Roman" panose="02020603050405020304" pitchFamily="18" charset="0"/>
                <a:cs typeface="Times New Roman" panose="02020603050405020304" pitchFamily="18" charset="0"/>
              </a:rPr>
              <a:t> and </a:t>
            </a:r>
            <a:r>
              <a:rPr lang="en-IN" sz="2000" i="0" u="none" strike="noStrike" baseline="0" dirty="0">
                <a:solidFill>
                  <a:schemeClr val="bg1"/>
                </a:solidFill>
                <a:latin typeface="Times New Roman" panose="02020603050405020304" pitchFamily="18" charset="0"/>
                <a:cs typeface="Times New Roman" panose="02020603050405020304" pitchFamily="18" charset="0"/>
              </a:rPr>
              <a:t> K. Eswaran “</a:t>
            </a:r>
            <a:r>
              <a:rPr lang="en-US" sz="2000" i="0" u="none" strike="noStrike" baseline="0" dirty="0">
                <a:solidFill>
                  <a:schemeClr val="bg1"/>
                </a:solidFill>
                <a:latin typeface="Times New Roman" panose="02020603050405020304" pitchFamily="18" charset="0"/>
                <a:cs typeface="Times New Roman" panose="02020603050405020304" pitchFamily="18" charset="0"/>
              </a:rPr>
              <a:t>Raft culture of </a:t>
            </a:r>
            <a:r>
              <a:rPr lang="en-US" sz="2000" i="1" u="none" strike="noStrike" baseline="0" dirty="0" err="1">
                <a:solidFill>
                  <a:schemeClr val="bg1"/>
                </a:solidFill>
                <a:latin typeface="Times New Roman" panose="02020603050405020304" pitchFamily="18" charset="0"/>
                <a:cs typeface="Times New Roman" panose="02020603050405020304" pitchFamily="18" charset="0"/>
              </a:rPr>
              <a:t>Gracilaria</a:t>
            </a:r>
            <a:r>
              <a:rPr lang="en-US" sz="2000" i="1" u="none" strike="noStrike" baseline="0" dirty="0">
                <a:solidFill>
                  <a:schemeClr val="bg1"/>
                </a:solidFill>
                <a:latin typeface="Times New Roman" panose="02020603050405020304" pitchFamily="18" charset="0"/>
                <a:cs typeface="Times New Roman" panose="02020603050405020304" pitchFamily="18" charset="0"/>
              </a:rPr>
              <a:t> edulis </a:t>
            </a:r>
            <a:r>
              <a:rPr lang="en-US" sz="2000" i="0" u="none" strike="noStrike" baseline="0" dirty="0">
                <a:solidFill>
                  <a:schemeClr val="bg1"/>
                </a:solidFill>
                <a:latin typeface="Times New Roman" panose="02020603050405020304" pitchFamily="18" charset="0"/>
                <a:cs typeface="Times New Roman" panose="02020603050405020304" pitchFamily="18" charset="0"/>
              </a:rPr>
              <a:t>in open sea along the south-eastern coast of India”. </a:t>
            </a:r>
            <a:r>
              <a:rPr lang="en-IN" sz="2000" i="0" u="none" strike="noStrike" baseline="0" dirty="0">
                <a:solidFill>
                  <a:schemeClr val="bg1"/>
                </a:solidFill>
                <a:latin typeface="Times New Roman" panose="02020603050405020304" pitchFamily="18" charset="0"/>
                <a:cs typeface="Times New Roman" panose="02020603050405020304" pitchFamily="18" charset="0"/>
              </a:rPr>
              <a:t>Aquaculture 321 (2011).</a:t>
            </a:r>
          </a:p>
          <a:p>
            <a:pPr marL="342900" indent="-342900" algn="just">
              <a:buFont typeface="Wingdings" panose="05000000000000000000" pitchFamily="2" charset="2"/>
              <a:buChar char="§"/>
            </a:pPr>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sz="2000" i="0" u="none" strike="noStrike" baseline="0" dirty="0">
                <a:solidFill>
                  <a:schemeClr val="bg1"/>
                </a:solidFill>
                <a:latin typeface="Times New Roman" panose="02020603050405020304" pitchFamily="18" charset="0"/>
                <a:cs typeface="Times New Roman" panose="02020603050405020304" pitchFamily="18" charset="0"/>
              </a:rPr>
              <a:t>V.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Veeragurunathan</a:t>
            </a:r>
            <a:r>
              <a:rPr lang="en-IN" sz="2000" i="0" u="none" strike="noStrike" baseline="0" dirty="0">
                <a:solidFill>
                  <a:schemeClr val="bg1"/>
                </a:solidFill>
                <a:latin typeface="Times New Roman" panose="02020603050405020304" pitchFamily="18" charset="0"/>
                <a:cs typeface="Times New Roman" panose="02020603050405020304" pitchFamily="18" charset="0"/>
              </a:rPr>
              <a:t>, K.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Eswarana</a:t>
            </a:r>
            <a:r>
              <a:rPr lang="en-IN" sz="2000" i="0" u="none" strike="noStrike" baseline="0" dirty="0">
                <a:solidFill>
                  <a:schemeClr val="bg1"/>
                </a:solidFill>
                <a:latin typeface="Times New Roman" panose="02020603050405020304" pitchFamily="18" charset="0"/>
                <a:cs typeface="Times New Roman" panose="02020603050405020304" pitchFamily="18" charset="0"/>
              </a:rPr>
              <a:t>, K.R.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Saminathana</a:t>
            </a:r>
            <a:r>
              <a:rPr lang="en-IN" sz="2000" i="0" u="none" strike="noStrike" baseline="0" dirty="0">
                <a:solidFill>
                  <a:schemeClr val="bg1"/>
                </a:solidFill>
                <a:latin typeface="Times New Roman" panose="02020603050405020304" pitchFamily="18" charset="0"/>
                <a:cs typeface="Times New Roman" panose="02020603050405020304" pitchFamily="18" charset="0"/>
              </a:rPr>
              <a:t>, Vaibhav A. Mantri, J. Malar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vizhi</a:t>
            </a:r>
            <a:r>
              <a:rPr lang="en-IN" sz="2000" i="0" u="none" strike="noStrike" baseline="0" dirty="0">
                <a:solidFill>
                  <a:schemeClr val="bg1"/>
                </a:solidFill>
                <a:latin typeface="Times New Roman" panose="02020603050405020304" pitchFamily="18" charset="0"/>
                <a:cs typeface="Times New Roman" panose="02020603050405020304" pitchFamily="18" charset="0"/>
              </a:rPr>
              <a:t>, </a:t>
            </a:r>
            <a:r>
              <a:rPr lang="en-US" sz="2000" i="0" u="none" strike="noStrike" baseline="0" dirty="0">
                <a:solidFill>
                  <a:schemeClr val="bg1"/>
                </a:solidFill>
                <a:latin typeface="Times New Roman" panose="02020603050405020304" pitchFamily="18" charset="0"/>
                <a:cs typeface="Times New Roman" panose="02020603050405020304" pitchFamily="18" charset="0"/>
              </a:rPr>
              <a:t>G. Ajay, </a:t>
            </a:r>
            <a:r>
              <a:rPr lang="en-US" sz="2000" i="0" u="none" strike="noStrike" baseline="0" dirty="0" err="1">
                <a:solidFill>
                  <a:schemeClr val="bg1"/>
                </a:solidFill>
                <a:latin typeface="Times New Roman" panose="02020603050405020304" pitchFamily="18" charset="0"/>
                <a:cs typeface="Times New Roman" panose="02020603050405020304" pitchFamily="18" charset="0"/>
              </a:rPr>
              <a:t>Bhavanath</a:t>
            </a:r>
            <a:r>
              <a:rPr lang="en-US" sz="2000" i="0" u="none" strike="noStrike" baseline="0" dirty="0">
                <a:solidFill>
                  <a:schemeClr val="bg1"/>
                </a:solidFill>
                <a:latin typeface="Times New Roman" panose="02020603050405020304" pitchFamily="18" charset="0"/>
                <a:cs typeface="Times New Roman" panose="02020603050405020304" pitchFamily="18" charset="0"/>
              </a:rPr>
              <a:t> Jha</a:t>
            </a:r>
            <a:r>
              <a:rPr lang="en-IN" sz="2000" i="0" u="none" strike="noStrike" baseline="0" dirty="0">
                <a:solidFill>
                  <a:schemeClr val="bg1"/>
                </a:solidFill>
                <a:latin typeface="Times New Roman" panose="02020603050405020304" pitchFamily="18" charset="0"/>
                <a:cs typeface="Times New Roman" panose="02020603050405020304" pitchFamily="18" charset="0"/>
              </a:rPr>
              <a:t>. “</a:t>
            </a:r>
            <a:r>
              <a:rPr lang="en-US" sz="2000" i="0" u="none" strike="noStrike" baseline="0" dirty="0">
                <a:solidFill>
                  <a:schemeClr val="bg1"/>
                </a:solidFill>
                <a:latin typeface="Times New Roman" panose="02020603050405020304" pitchFamily="18" charset="0"/>
                <a:cs typeface="Times New Roman" panose="02020603050405020304" pitchFamily="18" charset="0"/>
              </a:rPr>
              <a:t>Feasibility of </a:t>
            </a:r>
            <a:r>
              <a:rPr lang="en-US" sz="2000" i="0" u="none" strike="noStrike" baseline="0" dirty="0" err="1">
                <a:solidFill>
                  <a:schemeClr val="bg1"/>
                </a:solidFill>
                <a:latin typeface="Times New Roman" panose="02020603050405020304" pitchFamily="18" charset="0"/>
                <a:cs typeface="Times New Roman" panose="02020603050405020304" pitchFamily="18" charset="0"/>
              </a:rPr>
              <a:t>Gracilaria</a:t>
            </a:r>
            <a:r>
              <a:rPr lang="en-US" sz="2000" i="0" u="none" strike="noStrike" baseline="0" dirty="0">
                <a:solidFill>
                  <a:schemeClr val="bg1"/>
                </a:solidFill>
                <a:latin typeface="Times New Roman" panose="02020603050405020304" pitchFamily="18" charset="0"/>
                <a:cs typeface="Times New Roman" panose="02020603050405020304" pitchFamily="18" charset="0"/>
              </a:rPr>
              <a:t> dura cultivation in the open sea on the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Southeastern</a:t>
            </a:r>
            <a:r>
              <a:rPr lang="en-IN" sz="2000" i="0" u="none" strike="noStrike" baseline="0" dirty="0">
                <a:solidFill>
                  <a:schemeClr val="bg1"/>
                </a:solidFill>
                <a:latin typeface="Times New Roman" panose="02020603050405020304" pitchFamily="18" charset="0"/>
                <a:cs typeface="Times New Roman" panose="02020603050405020304" pitchFamily="18" charset="0"/>
              </a:rPr>
              <a:t> coast of India”. Aquaculture 438 (2015).</a:t>
            </a:r>
          </a:p>
          <a:p>
            <a:pPr marL="342900" indent="-342900" algn="just">
              <a:buFont typeface="Wingdings" panose="05000000000000000000" pitchFamily="2" charset="2"/>
              <a:buChar char="§"/>
            </a:pPr>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sz="2000" i="0" u="none" strike="noStrike" baseline="0" dirty="0">
                <a:solidFill>
                  <a:schemeClr val="bg1"/>
                </a:solidFill>
                <a:latin typeface="Times New Roman" panose="02020603050405020304" pitchFamily="18" charset="0"/>
                <a:cs typeface="Times New Roman" panose="02020603050405020304" pitchFamily="18" charset="0"/>
              </a:rPr>
              <a:t>M. Ganesan,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S.Thiruppathi</a:t>
            </a:r>
            <a:r>
              <a:rPr lang="en-IN" sz="2000" i="0" u="none" strike="noStrike" baseline="0" dirty="0">
                <a:solidFill>
                  <a:schemeClr val="bg1"/>
                </a:solidFill>
                <a:latin typeface="Times New Roman" panose="02020603050405020304" pitchFamily="18" charset="0"/>
                <a:cs typeface="Times New Roman" panose="02020603050405020304" pitchFamily="18" charset="0"/>
              </a:rPr>
              <a:t>,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K.Eswaran,C.R.K</a:t>
            </a:r>
            <a:r>
              <a:rPr lang="en-IN" sz="2000" i="0" u="none" strike="noStrike" baseline="0" dirty="0">
                <a:solidFill>
                  <a:schemeClr val="bg1"/>
                </a:solidFill>
                <a:latin typeface="Times New Roman" panose="02020603050405020304" pitchFamily="18" charset="0"/>
                <a:cs typeface="Times New Roman" panose="02020603050405020304" pitchFamily="18" charset="0"/>
              </a:rPr>
              <a:t>. Reddy, B. Jha. “</a:t>
            </a:r>
            <a:r>
              <a:rPr lang="en-US" sz="2000" i="0" u="none" strike="noStrike" baseline="0" dirty="0">
                <a:solidFill>
                  <a:schemeClr val="bg1"/>
                </a:solidFill>
                <a:latin typeface="Times New Roman" panose="02020603050405020304" pitchFamily="18" charset="0"/>
                <a:cs typeface="Times New Roman" panose="02020603050405020304" pitchFamily="18" charset="0"/>
              </a:rPr>
              <a:t>Development of an improved method of cultivation to obtain </a:t>
            </a:r>
            <a:r>
              <a:rPr lang="es-ES" sz="2000" i="0" u="none" strike="noStrike" baseline="0" dirty="0" err="1">
                <a:solidFill>
                  <a:schemeClr val="bg1"/>
                </a:solidFill>
                <a:latin typeface="Times New Roman" panose="02020603050405020304" pitchFamily="18" charset="0"/>
                <a:cs typeface="Times New Roman" panose="02020603050405020304" pitchFamily="18" charset="0"/>
              </a:rPr>
              <a:t>high</a:t>
            </a:r>
            <a:r>
              <a:rPr lang="es-ES" sz="2000" i="0" u="none" strike="noStrike" baseline="0" dirty="0">
                <a:solidFill>
                  <a:schemeClr val="bg1"/>
                </a:solidFill>
                <a:latin typeface="Times New Roman" panose="02020603050405020304" pitchFamily="18" charset="0"/>
                <a:cs typeface="Times New Roman" panose="02020603050405020304" pitchFamily="18" charset="0"/>
              </a:rPr>
              <a:t> </a:t>
            </a:r>
            <a:r>
              <a:rPr lang="es-ES" sz="2000" i="0" u="none" strike="noStrike" baseline="0" dirty="0" err="1">
                <a:solidFill>
                  <a:schemeClr val="bg1"/>
                </a:solidFill>
                <a:latin typeface="Times New Roman" panose="02020603050405020304" pitchFamily="18" charset="0"/>
                <a:cs typeface="Times New Roman" panose="02020603050405020304" pitchFamily="18" charset="0"/>
              </a:rPr>
              <a:t>biomass</a:t>
            </a:r>
            <a:r>
              <a:rPr lang="es-ES" sz="2000" i="0" u="none" strike="noStrike" baseline="0" dirty="0">
                <a:solidFill>
                  <a:schemeClr val="bg1"/>
                </a:solidFill>
                <a:latin typeface="Times New Roman" panose="02020603050405020304" pitchFamily="18" charset="0"/>
                <a:cs typeface="Times New Roman" panose="02020603050405020304" pitchFamily="18" charset="0"/>
              </a:rPr>
              <a:t> </a:t>
            </a:r>
            <a:r>
              <a:rPr lang="es-ES" sz="2000" i="0" u="none" strike="noStrike" baseline="0" dirty="0" err="1">
                <a:solidFill>
                  <a:schemeClr val="bg1"/>
                </a:solidFill>
                <a:latin typeface="Times New Roman" panose="02020603050405020304" pitchFamily="18" charset="0"/>
                <a:cs typeface="Times New Roman" panose="02020603050405020304" pitchFamily="18" charset="0"/>
              </a:rPr>
              <a:t>of</a:t>
            </a:r>
            <a:r>
              <a:rPr lang="es-ES" sz="2000" i="0" u="none" strike="noStrike" baseline="0" dirty="0">
                <a:solidFill>
                  <a:schemeClr val="bg1"/>
                </a:solidFill>
                <a:latin typeface="Times New Roman" panose="02020603050405020304" pitchFamily="18" charset="0"/>
                <a:cs typeface="Times New Roman" panose="02020603050405020304" pitchFamily="18" charset="0"/>
              </a:rPr>
              <a:t> </a:t>
            </a:r>
            <a:r>
              <a:rPr lang="es-ES" sz="2000" i="0" u="none" strike="noStrike" baseline="0" dirty="0" err="1">
                <a:solidFill>
                  <a:schemeClr val="bg1"/>
                </a:solidFill>
                <a:latin typeface="Times New Roman" panose="02020603050405020304" pitchFamily="18" charset="0"/>
                <a:cs typeface="Times New Roman" panose="02020603050405020304" pitchFamily="18" charset="0"/>
              </a:rPr>
              <a:t>the</a:t>
            </a:r>
            <a:r>
              <a:rPr lang="es-ES" sz="2000" i="0" u="none" strike="noStrike" baseline="0" dirty="0">
                <a:solidFill>
                  <a:schemeClr val="bg1"/>
                </a:solidFill>
                <a:latin typeface="Times New Roman" panose="02020603050405020304" pitchFamily="18" charset="0"/>
                <a:cs typeface="Times New Roman" panose="02020603050405020304" pitchFamily="18" charset="0"/>
              </a:rPr>
              <a:t> red alga </a:t>
            </a:r>
            <a:r>
              <a:rPr lang="es-ES" sz="2000" i="1" u="none" strike="noStrike" baseline="0" dirty="0" err="1">
                <a:solidFill>
                  <a:schemeClr val="bg1"/>
                </a:solidFill>
                <a:latin typeface="Times New Roman" panose="02020603050405020304" pitchFamily="18" charset="0"/>
                <a:cs typeface="Times New Roman" panose="02020603050405020304" pitchFamily="18" charset="0"/>
              </a:rPr>
              <a:t>Gelidiella</a:t>
            </a:r>
            <a:r>
              <a:rPr lang="es-ES" sz="2000" i="1" u="none" strike="noStrike" baseline="0" dirty="0">
                <a:solidFill>
                  <a:schemeClr val="bg1"/>
                </a:solidFill>
                <a:latin typeface="Times New Roman" panose="02020603050405020304" pitchFamily="18" charset="0"/>
                <a:cs typeface="Times New Roman" panose="02020603050405020304" pitchFamily="18" charset="0"/>
              </a:rPr>
              <a:t> acerosa </a:t>
            </a:r>
            <a:r>
              <a:rPr lang="es-ES" sz="2000" i="0" u="none" strike="noStrike" baseline="0" dirty="0">
                <a:solidFill>
                  <a:schemeClr val="bg1"/>
                </a:solidFill>
                <a:latin typeface="Times New Roman" panose="02020603050405020304" pitchFamily="18" charset="0"/>
                <a:cs typeface="Times New Roman" panose="02020603050405020304" pitchFamily="18" charset="0"/>
              </a:rPr>
              <a:t>(</a:t>
            </a:r>
            <a:r>
              <a:rPr lang="es-ES" sz="2000" i="1" u="none" strike="noStrike" baseline="0" dirty="0" err="1">
                <a:solidFill>
                  <a:schemeClr val="bg1"/>
                </a:solidFill>
                <a:latin typeface="Times New Roman" panose="02020603050405020304" pitchFamily="18" charset="0"/>
                <a:cs typeface="Times New Roman" panose="02020603050405020304" pitchFamily="18" charset="0"/>
              </a:rPr>
              <a:t>Gelidiales</a:t>
            </a:r>
            <a:r>
              <a:rPr lang="es-ES" sz="2000" i="0" u="none" strike="noStrike" baseline="0" dirty="0">
                <a:solidFill>
                  <a:schemeClr val="bg1"/>
                </a:solidFill>
                <a:latin typeface="Times New Roman" panose="02020603050405020304" pitchFamily="18" charset="0"/>
                <a:cs typeface="Times New Roman" panose="02020603050405020304" pitchFamily="18" charset="0"/>
              </a:rPr>
              <a:t>, </a:t>
            </a:r>
            <a:r>
              <a:rPr lang="en-US" sz="2000" i="0" u="none" strike="noStrike" baseline="0" dirty="0">
                <a:solidFill>
                  <a:schemeClr val="bg1"/>
                </a:solidFill>
                <a:latin typeface="Times New Roman" panose="02020603050405020304" pitchFamily="18" charset="0"/>
                <a:cs typeface="Times New Roman" panose="02020603050405020304" pitchFamily="18" charset="0"/>
              </a:rPr>
              <a:t>Rhodophyta) in the open sea”.</a:t>
            </a:r>
            <a:r>
              <a:rPr lang="pt-BR" sz="2000" i="0" u="none" strike="noStrike" baseline="0" dirty="0">
                <a:solidFill>
                  <a:schemeClr val="bg1"/>
                </a:solidFill>
                <a:latin typeface="Times New Roman" panose="02020603050405020304" pitchFamily="18" charset="0"/>
                <a:cs typeface="Times New Roman" panose="02020603050405020304" pitchFamily="18" charset="0"/>
              </a:rPr>
              <a:t> Biomass and Bioenergy 35 (2011).</a:t>
            </a:r>
          </a:p>
          <a:p>
            <a:pPr marL="342900" indent="-342900" algn="just">
              <a:buFont typeface="Wingdings" panose="05000000000000000000" pitchFamily="2" charset="2"/>
              <a:buChar char="§"/>
            </a:pPr>
            <a:endParaRPr lang="pt-BR" sz="20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fi-FI" sz="2000" i="0" u="none" strike="noStrike" baseline="0" dirty="0">
                <a:solidFill>
                  <a:schemeClr val="bg1"/>
                </a:solidFill>
                <a:latin typeface="Times New Roman" panose="02020603050405020304" pitchFamily="18" charset="0"/>
                <a:cs typeface="Times New Roman" panose="02020603050405020304" pitchFamily="18" charset="0"/>
              </a:rPr>
              <a:t>V. Veeragurunathan, K.Eswaran, J.Malarvizhi and </a:t>
            </a:r>
            <a:r>
              <a:rPr lang="en-IN" sz="2000" i="0" u="none" strike="noStrike" baseline="0" dirty="0">
                <a:solidFill>
                  <a:schemeClr val="bg1"/>
                </a:solidFill>
                <a:latin typeface="Times New Roman" panose="02020603050405020304" pitchFamily="18" charset="0"/>
                <a:cs typeface="Times New Roman" panose="02020603050405020304" pitchFamily="18" charset="0"/>
              </a:rPr>
              <a:t>M.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Gobalakrishnan</a:t>
            </a:r>
            <a:r>
              <a:rPr lang="pt-BR" sz="2000" i="0" u="none" strike="noStrike" baseline="0" dirty="0">
                <a:solidFill>
                  <a:schemeClr val="bg1"/>
                </a:solidFill>
                <a:latin typeface="Times New Roman" panose="02020603050405020304" pitchFamily="18" charset="0"/>
                <a:cs typeface="Times New Roman" panose="02020603050405020304" pitchFamily="18" charset="0"/>
              </a:rPr>
              <a:t>. “</a:t>
            </a:r>
            <a:r>
              <a:rPr lang="en-US" sz="2000" i="0" u="none" strike="noStrike" baseline="0" dirty="0">
                <a:solidFill>
                  <a:schemeClr val="bg1"/>
                </a:solidFill>
                <a:latin typeface="Times New Roman" panose="02020603050405020304" pitchFamily="18" charset="0"/>
                <a:cs typeface="Times New Roman" panose="02020603050405020304" pitchFamily="18" charset="0"/>
              </a:rPr>
              <a:t>Cultivation of </a:t>
            </a:r>
            <a:r>
              <a:rPr lang="en-US" sz="2000" i="1" u="none" strike="noStrike" baseline="0" dirty="0" err="1">
                <a:solidFill>
                  <a:schemeClr val="bg1"/>
                </a:solidFill>
                <a:latin typeface="Times New Roman" panose="02020603050405020304" pitchFamily="18" charset="0"/>
                <a:cs typeface="Times New Roman" panose="02020603050405020304" pitchFamily="18" charset="0"/>
              </a:rPr>
              <a:t>Gracilaria</a:t>
            </a:r>
            <a:r>
              <a:rPr lang="en-US" sz="2000" i="1" u="none" strike="noStrike" baseline="0" dirty="0">
                <a:solidFill>
                  <a:schemeClr val="bg1"/>
                </a:solidFill>
                <a:latin typeface="Times New Roman" panose="02020603050405020304" pitchFamily="18" charset="0"/>
                <a:cs typeface="Times New Roman" panose="02020603050405020304" pitchFamily="18" charset="0"/>
              </a:rPr>
              <a:t> dura</a:t>
            </a:r>
            <a:r>
              <a:rPr lang="en-US" sz="2000" i="0" u="none" strike="noStrike" baseline="0" dirty="0">
                <a:solidFill>
                  <a:schemeClr val="bg1"/>
                </a:solidFill>
                <a:latin typeface="Times New Roman" panose="02020603050405020304" pitchFamily="18" charset="0"/>
                <a:cs typeface="Times New Roman" panose="02020603050405020304" pitchFamily="18" charset="0"/>
              </a:rPr>
              <a:t> in the open sea along the southeast </a:t>
            </a:r>
            <a:r>
              <a:rPr lang="en-IN" sz="2000" i="0" u="none" strike="noStrike" baseline="0" dirty="0">
                <a:solidFill>
                  <a:schemeClr val="bg1"/>
                </a:solidFill>
                <a:latin typeface="Times New Roman" panose="02020603050405020304" pitchFamily="18" charset="0"/>
                <a:cs typeface="Times New Roman" panose="02020603050405020304" pitchFamily="18" charset="0"/>
              </a:rPr>
              <a:t>coast of India</a:t>
            </a:r>
            <a:r>
              <a:rPr lang="pt-BR" sz="2000" i="0" u="none" strike="noStrike" baseline="0" dirty="0">
                <a:solidFill>
                  <a:schemeClr val="bg1"/>
                </a:solidFill>
                <a:latin typeface="Times New Roman" panose="02020603050405020304" pitchFamily="18" charset="0"/>
                <a:cs typeface="Times New Roman" panose="02020603050405020304" pitchFamily="18" charset="0"/>
              </a:rPr>
              <a:t>”. </a:t>
            </a:r>
            <a:r>
              <a:rPr lang="it-IT" sz="2000" i="0" u="none" strike="noStrike" baseline="0" dirty="0">
                <a:solidFill>
                  <a:schemeClr val="bg1"/>
                </a:solidFill>
                <a:latin typeface="Times New Roman" panose="02020603050405020304" pitchFamily="18" charset="0"/>
                <a:cs typeface="Times New Roman" panose="02020603050405020304" pitchFamily="18" charset="0"/>
              </a:rPr>
              <a:t>J Appl Phycol (2015) 27:2353–2365</a:t>
            </a:r>
            <a:r>
              <a:rPr lang="pt-BR" sz="2000" i="0" u="none" strike="noStrike" baseline="0" dirty="0">
                <a:solidFill>
                  <a:schemeClr val="bg1"/>
                </a:solidFill>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
            </a:pPr>
            <a:endParaRPr lang="pt-BR" sz="2000" i="0" u="none" strike="noStrike" baseline="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sz="2000" i="0" u="none" strike="noStrike" baseline="0" dirty="0">
                <a:solidFill>
                  <a:schemeClr val="bg1"/>
                </a:solidFill>
                <a:latin typeface="Times New Roman" panose="02020603050405020304" pitchFamily="18" charset="0"/>
                <a:cs typeface="Times New Roman" panose="02020603050405020304" pitchFamily="18" charset="0"/>
              </a:rPr>
              <a:t>Chew-Hock Yu,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Phaik-Eem</a:t>
            </a:r>
            <a:r>
              <a:rPr lang="en-IN" sz="2000" i="0" u="none" strike="noStrike" baseline="0" dirty="0">
                <a:solidFill>
                  <a:schemeClr val="bg1"/>
                </a:solidFill>
                <a:latin typeface="Times New Roman" panose="02020603050405020304" pitchFamily="18" charset="0"/>
                <a:cs typeface="Times New Roman" panose="02020603050405020304" pitchFamily="18" charset="0"/>
              </a:rPr>
              <a:t> Lim and Siew-Moi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Phang</a:t>
            </a:r>
            <a:r>
              <a:rPr lang="en-IN" sz="2000" i="0" u="none" strike="noStrike" baseline="0" dirty="0">
                <a:solidFill>
                  <a:schemeClr val="bg1"/>
                </a:solidFill>
                <a:latin typeface="Times New Roman" panose="02020603050405020304" pitchFamily="18" charset="0"/>
                <a:cs typeface="Times New Roman" panose="02020603050405020304" pitchFamily="18" charset="0"/>
              </a:rPr>
              <a:t>. “</a:t>
            </a:r>
            <a:r>
              <a:rPr lang="en-US" sz="2000" i="0" u="none" strike="noStrike" baseline="0" dirty="0">
                <a:solidFill>
                  <a:schemeClr val="bg1"/>
                </a:solidFill>
                <a:latin typeface="Times New Roman" panose="02020603050405020304" pitchFamily="18" charset="0"/>
                <a:cs typeface="Times New Roman" panose="02020603050405020304" pitchFamily="18" charset="0"/>
              </a:rPr>
              <a:t>Effects of irradiance and salinity on the growth</a:t>
            </a:r>
          </a:p>
          <a:p>
            <a:pPr marL="342900" indent="-342900" algn="just">
              <a:buFont typeface="Wingdings" panose="05000000000000000000" pitchFamily="2" charset="2"/>
              <a:buChar char="§"/>
            </a:pPr>
            <a:r>
              <a:rPr lang="en-US" sz="2000" i="0" u="none" strike="noStrike" baseline="0" dirty="0">
                <a:solidFill>
                  <a:schemeClr val="bg1"/>
                </a:solidFill>
                <a:latin typeface="Times New Roman" panose="02020603050405020304" pitchFamily="18" charset="0"/>
                <a:cs typeface="Times New Roman" panose="02020603050405020304" pitchFamily="18" charset="0"/>
              </a:rPr>
              <a:t>of carpospore-derived </a:t>
            </a:r>
            <a:r>
              <a:rPr lang="en-US" sz="2000" i="0" u="none" strike="noStrike" baseline="0" dirty="0" err="1">
                <a:solidFill>
                  <a:schemeClr val="bg1"/>
                </a:solidFill>
                <a:latin typeface="Times New Roman" panose="02020603050405020304" pitchFamily="18" charset="0"/>
                <a:cs typeface="Times New Roman" panose="02020603050405020304" pitchFamily="18" charset="0"/>
              </a:rPr>
              <a:t>tetrasporophytes</a:t>
            </a:r>
            <a:r>
              <a:rPr lang="en-US" sz="2000" i="0" u="none" strike="noStrike" baseline="0" dirty="0">
                <a:solidFill>
                  <a:schemeClr val="bg1"/>
                </a:solidFill>
                <a:latin typeface="Times New Roman" panose="02020603050405020304" pitchFamily="18" charset="0"/>
                <a:cs typeface="Times New Roman" panose="02020603050405020304" pitchFamily="18" charset="0"/>
              </a:rPr>
              <a:t> of </a:t>
            </a:r>
            <a:r>
              <a:rPr lang="en-US" sz="2000" i="1" u="none" strike="noStrike" baseline="0" dirty="0" err="1">
                <a:solidFill>
                  <a:schemeClr val="bg1"/>
                </a:solidFill>
                <a:latin typeface="Times New Roman" panose="02020603050405020304" pitchFamily="18" charset="0"/>
                <a:cs typeface="Times New Roman" panose="02020603050405020304" pitchFamily="18" charset="0"/>
              </a:rPr>
              <a:t>Gracilaria</a:t>
            </a:r>
            <a:r>
              <a:rPr lang="en-US" sz="2000" i="1" u="none" strike="noStrike" baseline="0" dirty="0">
                <a:solidFill>
                  <a:schemeClr val="bg1"/>
                </a:solidFill>
                <a:latin typeface="Times New Roman" panose="02020603050405020304" pitchFamily="18" charset="0"/>
                <a:cs typeface="Times New Roman" panose="02020603050405020304" pitchFamily="18" charset="0"/>
              </a:rPr>
              <a:t> edulis</a:t>
            </a:r>
            <a:r>
              <a:rPr lang="en-US" sz="2000" i="0" u="none" strike="noStrike" baseline="0" dirty="0">
                <a:solidFill>
                  <a:schemeClr val="bg1"/>
                </a:solidFill>
                <a:latin typeface="Times New Roman" panose="02020603050405020304" pitchFamily="18" charset="0"/>
                <a:cs typeface="Times New Roman" panose="02020603050405020304" pitchFamily="18" charset="0"/>
              </a:rPr>
              <a:t> </a:t>
            </a:r>
            <a:r>
              <a:rPr lang="en-IN" sz="2000" i="0" u="none" strike="noStrike" baseline="0" dirty="0">
                <a:solidFill>
                  <a:schemeClr val="bg1"/>
                </a:solidFill>
                <a:latin typeface="Times New Roman" panose="02020603050405020304" pitchFamily="18" charset="0"/>
                <a:cs typeface="Times New Roman" panose="02020603050405020304" pitchFamily="18" charset="0"/>
              </a:rPr>
              <a:t>and </a:t>
            </a:r>
            <a:r>
              <a:rPr lang="en-IN" sz="2000" i="1" u="none" strike="noStrike" baseline="0" dirty="0" err="1">
                <a:solidFill>
                  <a:schemeClr val="bg1"/>
                </a:solidFill>
                <a:latin typeface="Times New Roman" panose="02020603050405020304" pitchFamily="18" charset="0"/>
                <a:cs typeface="Times New Roman" panose="02020603050405020304" pitchFamily="18" charset="0"/>
              </a:rPr>
              <a:t>Gracilaria</a:t>
            </a:r>
            <a:r>
              <a:rPr lang="en-IN" sz="2000" i="1" u="none" strike="noStrike" baseline="0" dirty="0">
                <a:solidFill>
                  <a:schemeClr val="bg1"/>
                </a:solidFill>
                <a:latin typeface="Times New Roman" panose="02020603050405020304" pitchFamily="18" charset="0"/>
                <a:cs typeface="Times New Roman" panose="02020603050405020304" pitchFamily="18" charset="0"/>
              </a:rPr>
              <a:t> </a:t>
            </a:r>
            <a:r>
              <a:rPr lang="en-IN" sz="2000" i="1" u="none" strike="noStrike" baseline="0" dirty="0" err="1">
                <a:solidFill>
                  <a:schemeClr val="bg1"/>
                </a:solidFill>
                <a:latin typeface="Times New Roman" panose="02020603050405020304" pitchFamily="18" charset="0"/>
                <a:cs typeface="Times New Roman" panose="02020603050405020304" pitchFamily="18" charset="0"/>
              </a:rPr>
              <a:t>tenuistipitata</a:t>
            </a:r>
            <a:r>
              <a:rPr lang="en-IN" sz="2000" i="0" u="none" strike="noStrike" baseline="0" dirty="0">
                <a:solidFill>
                  <a:schemeClr val="bg1"/>
                </a:solidFill>
                <a:latin typeface="Times New Roman" panose="02020603050405020304" pitchFamily="18" charset="0"/>
                <a:cs typeface="Times New Roman" panose="02020603050405020304" pitchFamily="18" charset="0"/>
              </a:rPr>
              <a:t> var </a:t>
            </a:r>
            <a:r>
              <a:rPr lang="en-IN" sz="2000" i="0" u="none" strike="noStrike" baseline="0" dirty="0" err="1">
                <a:solidFill>
                  <a:schemeClr val="bg1"/>
                </a:solidFill>
                <a:latin typeface="Times New Roman" panose="02020603050405020304" pitchFamily="18" charset="0"/>
                <a:cs typeface="Times New Roman" panose="02020603050405020304" pitchFamily="18" charset="0"/>
              </a:rPr>
              <a:t>liui</a:t>
            </a:r>
            <a:r>
              <a:rPr lang="en-IN" sz="2000" i="0" u="none" strike="noStrike" baseline="0" dirty="0">
                <a:solidFill>
                  <a:schemeClr val="bg1"/>
                </a:solidFill>
                <a:latin typeface="Times New Roman" panose="02020603050405020304" pitchFamily="18" charset="0"/>
                <a:cs typeface="Times New Roman" panose="02020603050405020304" pitchFamily="18" charset="0"/>
              </a:rPr>
              <a:t> (Rhodophyta)” </a:t>
            </a:r>
            <a:r>
              <a:rPr lang="it-IT" sz="2000" i="0" u="none" strike="noStrike" baseline="0" dirty="0">
                <a:solidFill>
                  <a:schemeClr val="bg1"/>
                </a:solidFill>
                <a:latin typeface="Times New Roman" panose="02020603050405020304" pitchFamily="18" charset="0"/>
                <a:cs typeface="Times New Roman" panose="02020603050405020304" pitchFamily="18" charset="0"/>
              </a:rPr>
              <a:t>J Appl Phycol (2013) 25:787–794.</a:t>
            </a:r>
            <a:endParaRPr lang="pt-BR" sz="20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en-IN" sz="2000" dirty="0">
              <a:solidFill>
                <a:schemeClr val="bg1"/>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en-IN"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3051789-F37D-78BA-2EF0-B9910423E35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781409" y="-732133"/>
            <a:ext cx="2653871" cy="1931759"/>
          </a:xfrm>
          <a:prstGeom prst="rect">
            <a:avLst/>
          </a:prstGeom>
        </p:spPr>
      </p:pic>
    </p:spTree>
    <p:extLst>
      <p:ext uri="{BB962C8B-B14F-4D97-AF65-F5344CB8AC3E}">
        <p14:creationId xmlns:p14="http://schemas.microsoft.com/office/powerpoint/2010/main" val="520472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7200" dirty="0">
                <a:solidFill>
                  <a:schemeClr val="accent3">
                    <a:lumMod val="50000"/>
                  </a:schemeClr>
                </a:solidFill>
              </a:rPr>
              <a:t>THANK-YOU</a:t>
            </a:r>
          </a:p>
        </p:txBody>
      </p:sp>
    </p:spTree>
    <p:extLst>
      <p:ext uri="{BB962C8B-B14F-4D97-AF65-F5344CB8AC3E}">
        <p14:creationId xmlns:p14="http://schemas.microsoft.com/office/powerpoint/2010/main" val="1844134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C67B6D-9DBB-C0A1-0C9D-C33E19AD91B1}"/>
              </a:ext>
            </a:extLst>
          </p:cNvPr>
          <p:cNvSpPr>
            <a:spLocks noGrp="1"/>
          </p:cNvSpPr>
          <p:nvPr>
            <p:ph type="body" sz="quarter" idx="12"/>
          </p:nvPr>
        </p:nvSpPr>
        <p:spPr/>
        <p:txBody>
          <a:bodyPr anchor="ctr"/>
          <a:lstStyle/>
          <a:p>
            <a:r>
              <a:rPr lang="en-IN" sz="3200" dirty="0">
                <a:solidFill>
                  <a:schemeClr val="bg2">
                    <a:lumMod val="85000"/>
                    <a:lumOff val="15000"/>
                  </a:schemeClr>
                </a:solidFill>
                <a:latin typeface="Times New Roman" panose="02020603050405020304" pitchFamily="18" charset="0"/>
                <a:cs typeface="Times New Roman" panose="02020603050405020304" pitchFamily="18" charset="0"/>
              </a:rPr>
              <a:t>To study the effect of different Environmental and Hydrodynamic parameters on the growth of Seaweed </a:t>
            </a:r>
          </a:p>
        </p:txBody>
      </p:sp>
      <p:sp>
        <p:nvSpPr>
          <p:cNvPr id="5" name="Title 4">
            <a:extLst>
              <a:ext uri="{FF2B5EF4-FFF2-40B4-BE49-F238E27FC236}">
                <a16:creationId xmlns:a16="http://schemas.microsoft.com/office/drawing/2014/main" id="{86F70A2F-E706-4BE1-D2A0-795CA764C83C}"/>
              </a:ext>
            </a:extLst>
          </p:cNvPr>
          <p:cNvSpPr>
            <a:spLocks noGrp="1"/>
          </p:cNvSpPr>
          <p:nvPr>
            <p:ph type="title"/>
          </p:nvPr>
        </p:nvSpPr>
        <p:spPr/>
        <p:txBody>
          <a:bodyPr/>
          <a:lstStyle/>
          <a:p>
            <a:r>
              <a:rPr lang="en-IN" dirty="0">
                <a:solidFill>
                  <a:schemeClr val="bg1"/>
                </a:solidFill>
              </a:rPr>
              <a:t>Aim &amp; Objective </a:t>
            </a:r>
          </a:p>
        </p:txBody>
      </p:sp>
      <p:pic>
        <p:nvPicPr>
          <p:cNvPr id="7" name="Picture 6">
            <a:extLst>
              <a:ext uri="{FF2B5EF4-FFF2-40B4-BE49-F238E27FC236}">
                <a16:creationId xmlns:a16="http://schemas.microsoft.com/office/drawing/2014/main" id="{2CBCA1B0-550B-C192-F86B-108377916DC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538129" y="-614687"/>
            <a:ext cx="2653871" cy="2215881"/>
          </a:xfrm>
          <a:prstGeom prst="rect">
            <a:avLst/>
          </a:prstGeom>
        </p:spPr>
      </p:pic>
    </p:spTree>
    <p:extLst>
      <p:ext uri="{BB962C8B-B14F-4D97-AF65-F5344CB8AC3E}">
        <p14:creationId xmlns:p14="http://schemas.microsoft.com/office/powerpoint/2010/main" val="55022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FA6F63E-0027-9823-18F2-EA1AD9A73A21}"/>
              </a:ext>
            </a:extLst>
          </p:cNvPr>
          <p:cNvGraphicFramePr/>
          <p:nvPr>
            <p:extLst>
              <p:ext uri="{D42A27DB-BD31-4B8C-83A1-F6EECF244321}">
                <p14:modId xmlns:p14="http://schemas.microsoft.com/office/powerpoint/2010/main" val="4290023818"/>
              </p:ext>
            </p:extLst>
          </p:nvPr>
        </p:nvGraphicFramePr>
        <p:xfrm>
          <a:off x="761999" y="1601195"/>
          <a:ext cx="7200182" cy="4635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7">
            <a:extLst>
              <a:ext uri="{FF2B5EF4-FFF2-40B4-BE49-F238E27FC236}">
                <a16:creationId xmlns:a16="http://schemas.microsoft.com/office/drawing/2014/main" id="{070894A5-8BC4-8DB4-B8C1-8CD57FFCF416}"/>
              </a:ext>
            </a:extLst>
          </p:cNvPr>
          <p:cNvSpPr>
            <a:spLocks noGrp="1"/>
          </p:cNvSpPr>
          <p:nvPr>
            <p:ph type="title"/>
          </p:nvPr>
        </p:nvSpPr>
        <p:spPr>
          <a:xfrm>
            <a:off x="761999" y="715961"/>
            <a:ext cx="6476999" cy="682533"/>
          </a:xfrm>
        </p:spPr>
        <p:txBody>
          <a:bodyPr/>
          <a:lstStyle/>
          <a:p>
            <a:r>
              <a:rPr lang="en-IN" dirty="0">
                <a:solidFill>
                  <a:schemeClr val="tx1"/>
                </a:solidFill>
              </a:rPr>
              <a:t>Contents</a:t>
            </a:r>
          </a:p>
        </p:txBody>
      </p:sp>
      <p:pic>
        <p:nvPicPr>
          <p:cNvPr id="5" name="Picture 4">
            <a:extLst>
              <a:ext uri="{FF2B5EF4-FFF2-40B4-BE49-F238E27FC236}">
                <a16:creationId xmlns:a16="http://schemas.microsoft.com/office/drawing/2014/main" id="{11B5CF95-8F27-2244-C8C2-D46628177307}"/>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538129" y="-614687"/>
            <a:ext cx="2653871" cy="2215881"/>
          </a:xfrm>
          <a:prstGeom prst="rect">
            <a:avLst/>
          </a:prstGeom>
        </p:spPr>
      </p:pic>
    </p:spTree>
    <p:extLst>
      <p:ext uri="{BB962C8B-B14F-4D97-AF65-F5344CB8AC3E}">
        <p14:creationId xmlns:p14="http://schemas.microsoft.com/office/powerpoint/2010/main" val="317406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26A832AC-C4F1-BC76-8476-5D7F9109019B}"/>
              </a:ext>
            </a:extLst>
          </p:cNvPr>
          <p:cNvSpPr>
            <a:spLocks noGrp="1"/>
          </p:cNvSpPr>
          <p:nvPr>
            <p:ph type="sldNum" sz="quarter" idx="43"/>
          </p:nvPr>
        </p:nvSpPr>
        <p:spPr/>
        <p:txBody>
          <a:bodyPr/>
          <a:lstStyle/>
          <a:p>
            <a:fld id="{B67B645E-C5E5-4727-B977-D372A0AA71D9}" type="slidenum">
              <a:rPr lang="en-US" noProof="0" smtClean="0"/>
              <a:pPr/>
              <a:t>4</a:t>
            </a:fld>
            <a:endParaRPr lang="en-US" noProof="0" dirty="0"/>
          </a:p>
        </p:txBody>
      </p:sp>
      <p:sp>
        <p:nvSpPr>
          <p:cNvPr id="18" name="Title 2">
            <a:extLst>
              <a:ext uri="{FF2B5EF4-FFF2-40B4-BE49-F238E27FC236}">
                <a16:creationId xmlns:a16="http://schemas.microsoft.com/office/drawing/2014/main" id="{AE7F26CC-4755-31C8-441E-C035D6973D02}"/>
              </a:ext>
            </a:extLst>
          </p:cNvPr>
          <p:cNvSpPr>
            <a:spLocks noGrp="1"/>
          </p:cNvSpPr>
          <p:nvPr>
            <p:ph type="title"/>
          </p:nvPr>
        </p:nvSpPr>
        <p:spPr bwMode="gray">
          <a:xfrm>
            <a:off x="3464235" y="56434"/>
            <a:ext cx="5469468" cy="821524"/>
          </a:xfrm>
        </p:spPr>
        <p:txBody>
          <a:bodyPr>
            <a:normAutofit fontScale="90000"/>
          </a:bodyPr>
          <a:lstStyle/>
          <a:p>
            <a:r>
              <a:rPr lang="en-US" b="1" u="sng" dirty="0">
                <a:solidFill>
                  <a:schemeClr val="bg1"/>
                </a:solidFill>
                <a:latin typeface="Times New Roman" panose="02020603050405020304" pitchFamily="18" charset="0"/>
                <a:cs typeface="Times New Roman" panose="02020603050405020304" pitchFamily="18" charset="0"/>
              </a:rPr>
              <a:t>CULTURE METHODS</a:t>
            </a:r>
          </a:p>
        </p:txBody>
      </p:sp>
      <p:pic>
        <p:nvPicPr>
          <p:cNvPr id="19" name="Picture 18" descr="Diagram&#10;&#10;Description automatically generated">
            <a:extLst>
              <a:ext uri="{FF2B5EF4-FFF2-40B4-BE49-F238E27FC236}">
                <a16:creationId xmlns:a16="http://schemas.microsoft.com/office/drawing/2014/main" id="{DC7FC311-56A2-54CE-CAD8-94A53A0270F3}"/>
              </a:ext>
            </a:extLst>
          </p:cNvPr>
          <p:cNvPicPr>
            <a:picLocks noChangeAspect="1"/>
          </p:cNvPicPr>
          <p:nvPr/>
        </p:nvPicPr>
        <p:blipFill>
          <a:blip r:embed="rId2"/>
          <a:stretch>
            <a:fillRect/>
          </a:stretch>
        </p:blipFill>
        <p:spPr>
          <a:xfrm>
            <a:off x="8499861" y="1729666"/>
            <a:ext cx="3244156" cy="1560125"/>
          </a:xfrm>
          <a:prstGeom prst="rect">
            <a:avLst/>
          </a:prstGeom>
        </p:spPr>
      </p:pic>
      <p:pic>
        <p:nvPicPr>
          <p:cNvPr id="20" name="Picture 19" descr="A picture containing water, outdoor, shore, boat&#10;&#10;Description automatically generated">
            <a:extLst>
              <a:ext uri="{FF2B5EF4-FFF2-40B4-BE49-F238E27FC236}">
                <a16:creationId xmlns:a16="http://schemas.microsoft.com/office/drawing/2014/main" id="{F5A2316A-2A30-099E-6FE9-2AA03FFB4030}"/>
              </a:ext>
            </a:extLst>
          </p:cNvPr>
          <p:cNvPicPr>
            <a:picLocks noChangeAspect="1"/>
          </p:cNvPicPr>
          <p:nvPr/>
        </p:nvPicPr>
        <p:blipFill>
          <a:blip r:embed="rId3"/>
          <a:stretch>
            <a:fillRect/>
          </a:stretch>
        </p:blipFill>
        <p:spPr>
          <a:xfrm>
            <a:off x="4816371" y="1724875"/>
            <a:ext cx="2458608" cy="1560125"/>
          </a:xfrm>
          <a:prstGeom prst="rect">
            <a:avLst/>
          </a:prstGeom>
        </p:spPr>
      </p:pic>
      <p:pic>
        <p:nvPicPr>
          <p:cNvPr id="21" name="Picture 20" descr="A picture containing sky, water, outdoor, lake&#10;&#10;Description automatically generated">
            <a:extLst>
              <a:ext uri="{FF2B5EF4-FFF2-40B4-BE49-F238E27FC236}">
                <a16:creationId xmlns:a16="http://schemas.microsoft.com/office/drawing/2014/main" id="{7221F367-6BFE-CF3A-1700-F9CD154698BB}"/>
              </a:ext>
            </a:extLst>
          </p:cNvPr>
          <p:cNvPicPr>
            <a:picLocks noChangeAspect="1"/>
          </p:cNvPicPr>
          <p:nvPr/>
        </p:nvPicPr>
        <p:blipFill>
          <a:blip r:embed="rId4"/>
          <a:stretch>
            <a:fillRect/>
          </a:stretch>
        </p:blipFill>
        <p:spPr>
          <a:xfrm>
            <a:off x="154004" y="1724874"/>
            <a:ext cx="3729188" cy="1560126"/>
          </a:xfrm>
          <a:prstGeom prst="rect">
            <a:avLst/>
          </a:prstGeom>
        </p:spPr>
      </p:pic>
      <p:sp>
        <p:nvSpPr>
          <p:cNvPr id="23" name="Rectangle: Rounded Corners 22">
            <a:extLst>
              <a:ext uri="{FF2B5EF4-FFF2-40B4-BE49-F238E27FC236}">
                <a16:creationId xmlns:a16="http://schemas.microsoft.com/office/drawing/2014/main" id="{009346EF-15AE-1A1A-3D91-6ED4DDC24708}"/>
              </a:ext>
            </a:extLst>
          </p:cNvPr>
          <p:cNvSpPr/>
          <p:nvPr/>
        </p:nvSpPr>
        <p:spPr>
          <a:xfrm>
            <a:off x="4645861" y="3573000"/>
            <a:ext cx="2799629" cy="310042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l"/>
            <a:r>
              <a:rPr lang="en-US" sz="1800" b="0" i="0" u="none" strike="noStrike" baseline="0" dirty="0">
                <a:latin typeface="Times New Roman" panose="02020603050405020304" pitchFamily="18" charset="0"/>
                <a:cs typeface="Times New Roman" panose="02020603050405020304" pitchFamily="18" charset="0"/>
              </a:rPr>
              <a:t>The Floating bamboo raft method is ideal in locations</a:t>
            </a:r>
          </a:p>
          <a:p>
            <a:pPr algn="l"/>
            <a:r>
              <a:rPr lang="en-US" sz="1800" b="0" i="0" u="none" strike="noStrike" baseline="0" dirty="0">
                <a:latin typeface="Times New Roman" panose="02020603050405020304" pitchFamily="18" charset="0"/>
                <a:cs typeface="Times New Roman" panose="02020603050405020304" pitchFamily="18" charset="0"/>
              </a:rPr>
              <a:t>which are calm and shallow. </a:t>
            </a:r>
            <a:endParaRPr lang="en-US" sz="1800" noProof="1">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8ED99456-28F1-7373-906D-97D6AD54EB0A}"/>
              </a:ext>
            </a:extLst>
          </p:cNvPr>
          <p:cNvSpPr/>
          <p:nvPr/>
        </p:nvSpPr>
        <p:spPr>
          <a:xfrm>
            <a:off x="8722125" y="3578299"/>
            <a:ext cx="2946961" cy="3113716"/>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800" b="0" i="0" u="none" strike="noStrike" baseline="0" dirty="0">
                <a:solidFill>
                  <a:schemeClr val="bg1"/>
                </a:solidFill>
                <a:latin typeface="Times New Roman" panose="02020603050405020304" pitchFamily="18" charset="0"/>
                <a:cs typeface="Times New Roman" panose="02020603050405020304" pitchFamily="18" charset="0"/>
              </a:rPr>
              <a:t>In locations characterized by moderate wave</a:t>
            </a:r>
          </a:p>
          <a:p>
            <a:r>
              <a:rPr lang="en-US" sz="1800" b="0" i="0" u="none" strike="noStrike" baseline="0" dirty="0">
                <a:solidFill>
                  <a:schemeClr val="bg1"/>
                </a:solidFill>
                <a:latin typeface="Times New Roman" panose="02020603050405020304" pitchFamily="18" charset="0"/>
                <a:cs typeface="Times New Roman" panose="02020603050405020304" pitchFamily="18" charset="0"/>
              </a:rPr>
              <a:t>action, shallow depth, and the presence of less</a:t>
            </a:r>
          </a:p>
          <a:p>
            <a:r>
              <a:rPr lang="en-US" sz="1800" b="0" i="0" u="none" strike="noStrike" baseline="0" dirty="0">
                <a:solidFill>
                  <a:schemeClr val="bg1"/>
                </a:solidFill>
                <a:latin typeface="Times New Roman" panose="02020603050405020304" pitchFamily="18" charset="0"/>
                <a:cs typeface="Times New Roman" panose="02020603050405020304" pitchFamily="18" charset="0"/>
              </a:rPr>
              <a:t>herbivorous fishes, longline or monoline method of seaweed farming is ideal</a:t>
            </a:r>
            <a:r>
              <a:rPr lang="en-US" b="0" i="0" u="none" strike="noStrike" baseline="0" noProof="1">
                <a:solidFill>
                  <a:schemeClr val="bg1"/>
                </a:solidFill>
                <a:latin typeface="Times New Roman" panose="02020603050405020304" pitchFamily="18" charset="0"/>
                <a:cs typeface="Times New Roman" panose="02020603050405020304" pitchFamily="18" charset="0"/>
              </a:rPr>
              <a:t>.</a:t>
            </a:r>
            <a:endParaRPr lang="en-US" sz="1800" noProof="1">
              <a:solidFill>
                <a:schemeClr val="bg1"/>
              </a:solidFill>
              <a:latin typeface="Times New Roman" panose="02020603050405020304" pitchFamily="18" charset="0"/>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F6212091-D79A-FE35-F435-399839BF8236}"/>
              </a:ext>
            </a:extLst>
          </p:cNvPr>
          <p:cNvSpPr/>
          <p:nvPr/>
        </p:nvSpPr>
        <p:spPr>
          <a:xfrm>
            <a:off x="667971" y="3573000"/>
            <a:ext cx="2701255" cy="3113716"/>
          </a:xfrm>
          <a:prstGeom prst="roundRect">
            <a:avLst/>
          </a:prstGeom>
          <a:gradFill flip="none" rotWithShape="1">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2700000" scaled="1"/>
            <a:tileRect/>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u="none" strike="noStrike" baseline="0" dirty="0">
                <a:latin typeface="Times New Roman" panose="02020603050405020304" pitchFamily="18" charset="0"/>
                <a:cs typeface="Times New Roman" panose="02020603050405020304" pitchFamily="18" charset="0"/>
              </a:rPr>
              <a:t>The tube net method can be adopted in locations</a:t>
            </a:r>
          </a:p>
          <a:p>
            <a:pPr algn="l"/>
            <a:r>
              <a:rPr lang="en-US" b="0" i="0" u="none" strike="noStrike" baseline="0" dirty="0">
                <a:latin typeface="Times New Roman" panose="02020603050405020304" pitchFamily="18" charset="0"/>
                <a:cs typeface="Times New Roman" panose="02020603050405020304" pitchFamily="18" charset="0"/>
              </a:rPr>
              <a:t>with higher wave action in coastal states like</a:t>
            </a:r>
          </a:p>
          <a:p>
            <a:pPr algn="l"/>
            <a:r>
              <a:rPr lang="en-US" b="0" i="0" u="none" strike="noStrike" baseline="0" dirty="0">
                <a:latin typeface="Times New Roman" panose="02020603050405020304" pitchFamily="18" charset="0"/>
                <a:cs typeface="Times New Roman" panose="02020603050405020304" pitchFamily="18" charset="0"/>
              </a:rPr>
              <a:t>Andhra Pradesh and Gujarat. </a:t>
            </a:r>
            <a:endParaRPr lang="en-US" noProof="1">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8D50A1E4-B379-DAB2-DBE0-A78BDC450471}"/>
              </a:ext>
            </a:extLst>
          </p:cNvPr>
          <p:cNvSpPr txBox="1"/>
          <p:nvPr/>
        </p:nvSpPr>
        <p:spPr>
          <a:xfrm>
            <a:off x="882938" y="1149987"/>
            <a:ext cx="2271319" cy="430887"/>
          </a:xfrm>
          <a:prstGeom prst="rect">
            <a:avLst/>
          </a:prstGeom>
          <a:solidFill>
            <a:schemeClr val="accent2">
              <a:lumMod val="40000"/>
              <a:lumOff val="60000"/>
            </a:schemeClr>
          </a:solidFill>
        </p:spPr>
        <p:txBody>
          <a:bodyPr wrap="square">
            <a:spAutoFit/>
          </a:bodyPr>
          <a:lstStyle/>
          <a:p>
            <a:pPr algn="l"/>
            <a:r>
              <a:rPr lang="en-US" sz="2200" noProof="1">
                <a:solidFill>
                  <a:schemeClr val="bg1"/>
                </a:solidFill>
                <a:latin typeface="Times New Roman" panose="02020603050405020304" pitchFamily="18" charset="0"/>
                <a:cs typeface="Times New Roman" panose="02020603050405020304" pitchFamily="18" charset="0"/>
              </a:rPr>
              <a:t>Tube Net method</a:t>
            </a:r>
          </a:p>
        </p:txBody>
      </p:sp>
      <p:sp>
        <p:nvSpPr>
          <p:cNvPr id="29" name="TextBox 28">
            <a:extLst>
              <a:ext uri="{FF2B5EF4-FFF2-40B4-BE49-F238E27FC236}">
                <a16:creationId xmlns:a16="http://schemas.microsoft.com/office/drawing/2014/main" id="{5667F229-9B98-6B2F-E66B-A2D21A39E971}"/>
              </a:ext>
            </a:extLst>
          </p:cNvPr>
          <p:cNvSpPr txBox="1"/>
          <p:nvPr/>
        </p:nvSpPr>
        <p:spPr>
          <a:xfrm>
            <a:off x="4834109" y="1149988"/>
            <a:ext cx="2691775" cy="430887"/>
          </a:xfrm>
          <a:prstGeom prst="rect">
            <a:avLst/>
          </a:prstGeom>
          <a:solidFill>
            <a:schemeClr val="accent2">
              <a:lumMod val="40000"/>
              <a:lumOff val="60000"/>
            </a:schemeClr>
          </a:solidFill>
        </p:spPr>
        <p:txBody>
          <a:bodyPr wrap="square">
            <a:spAutoFit/>
          </a:bodyPr>
          <a:lstStyle/>
          <a:p>
            <a:pPr algn="l"/>
            <a:r>
              <a:rPr lang="en-US" sz="2200" noProof="1">
                <a:solidFill>
                  <a:schemeClr val="bg1"/>
                </a:solidFill>
                <a:latin typeface="Times New Roman" panose="02020603050405020304" pitchFamily="18" charset="0"/>
                <a:cs typeface="Times New Roman" panose="02020603050405020304" pitchFamily="18" charset="0"/>
              </a:rPr>
              <a:t>Bamboo Raft method</a:t>
            </a:r>
          </a:p>
        </p:txBody>
      </p:sp>
      <p:sp>
        <p:nvSpPr>
          <p:cNvPr id="31" name="TextBox 30">
            <a:extLst>
              <a:ext uri="{FF2B5EF4-FFF2-40B4-BE49-F238E27FC236}">
                <a16:creationId xmlns:a16="http://schemas.microsoft.com/office/drawing/2014/main" id="{06C78362-018B-DAA1-69D0-B7C81B39D2E3}"/>
              </a:ext>
            </a:extLst>
          </p:cNvPr>
          <p:cNvSpPr txBox="1"/>
          <p:nvPr/>
        </p:nvSpPr>
        <p:spPr>
          <a:xfrm>
            <a:off x="8448516" y="1166466"/>
            <a:ext cx="3568432" cy="430887"/>
          </a:xfrm>
          <a:prstGeom prst="rect">
            <a:avLst/>
          </a:prstGeom>
          <a:solidFill>
            <a:schemeClr val="accent2">
              <a:lumMod val="40000"/>
              <a:lumOff val="60000"/>
            </a:schemeClr>
          </a:solidFill>
        </p:spPr>
        <p:txBody>
          <a:bodyPr wrap="square">
            <a:spAutoFit/>
          </a:bodyPr>
          <a:lstStyle/>
          <a:p>
            <a:pPr algn="l"/>
            <a:r>
              <a:rPr lang="en-US" sz="2200" noProof="1">
                <a:solidFill>
                  <a:schemeClr val="bg1"/>
                </a:solidFill>
                <a:latin typeface="Times New Roman" panose="02020603050405020304" pitchFamily="18" charset="0"/>
                <a:cs typeface="Times New Roman" panose="02020603050405020304" pitchFamily="18" charset="0"/>
              </a:rPr>
              <a:t>Longline or Monoline method</a:t>
            </a:r>
          </a:p>
        </p:txBody>
      </p:sp>
      <p:pic>
        <p:nvPicPr>
          <p:cNvPr id="32" name="Picture 31">
            <a:extLst>
              <a:ext uri="{FF2B5EF4-FFF2-40B4-BE49-F238E27FC236}">
                <a16:creationId xmlns:a16="http://schemas.microsoft.com/office/drawing/2014/main" id="{2B59C649-0742-8E63-405B-07B724C9563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243681" y="-872408"/>
            <a:ext cx="3116398" cy="2602074"/>
          </a:xfrm>
          <a:prstGeom prst="rect">
            <a:avLst/>
          </a:prstGeom>
        </p:spPr>
      </p:pic>
    </p:spTree>
    <p:extLst>
      <p:ext uri="{BB962C8B-B14F-4D97-AF65-F5344CB8AC3E}">
        <p14:creationId xmlns:p14="http://schemas.microsoft.com/office/powerpoint/2010/main" val="86111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CAA4E-665D-43A4-B900-A849C2DFB92C}"/>
              </a:ext>
            </a:extLst>
          </p:cNvPr>
          <p:cNvSpPr>
            <a:spLocks noGrp="1"/>
          </p:cNvSpPr>
          <p:nvPr>
            <p:ph type="title"/>
          </p:nvPr>
        </p:nvSpPr>
        <p:spPr>
          <a:xfrm>
            <a:off x="448181" y="428625"/>
            <a:ext cx="5647820" cy="1163461"/>
          </a:xfrm>
        </p:spPr>
        <p:txBody>
          <a:bodyPr>
            <a:normAutofit fontScale="90000"/>
          </a:bodyPr>
          <a:lstStyle/>
          <a:p>
            <a:r>
              <a:rPr lang="en-IN" sz="3200" b="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Why to understand growth parameters?</a:t>
            </a:r>
            <a:endParaRPr lang="en-US" sz="3200" b="0" u="sng"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Oval 5">
            <a:extLst>
              <a:ext uri="{FF2B5EF4-FFF2-40B4-BE49-F238E27FC236}">
                <a16:creationId xmlns:a16="http://schemas.microsoft.com/office/drawing/2014/main" id="{05B0670B-BF1F-4BCF-B83C-74D893BF46CC}"/>
              </a:ext>
              <a:ext uri="{C183D7F6-B498-43B3-948B-1728B52AA6E4}">
                <adec:decorative xmlns:adec="http://schemas.microsoft.com/office/drawing/2017/decorative" val="1"/>
              </a:ext>
            </a:extLst>
          </p:cNvPr>
          <p:cNvSpPr/>
          <p:nvPr/>
        </p:nvSpPr>
        <p:spPr>
          <a:xfrm>
            <a:off x="9618755" y="676469"/>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533B1396-B577-2015-2683-9E8A61CB861B}"/>
              </a:ext>
            </a:extLst>
          </p:cNvPr>
          <p:cNvSpPr txBox="1"/>
          <p:nvPr/>
        </p:nvSpPr>
        <p:spPr>
          <a:xfrm>
            <a:off x="138592" y="2415010"/>
            <a:ext cx="6191250" cy="3347711"/>
          </a:xfrm>
          <a:prstGeom prst="rect">
            <a:avLst/>
          </a:prstGeom>
          <a:noFill/>
        </p:spPr>
        <p:txBody>
          <a:bodyPr wrap="square">
            <a:spAutoFit/>
          </a:bodyPr>
          <a:lstStyle/>
          <a:p>
            <a:pPr marL="342900" indent="-342900" algn="just">
              <a:lnSpc>
                <a:spcPct val="107000"/>
              </a:lnSpc>
              <a:spcAft>
                <a:spcPts val="800"/>
              </a:spcAf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Site selection plays an important role in the success of any sustained commercial farming activity. </a:t>
            </a:r>
          </a:p>
          <a:p>
            <a:pPr marL="342900" indent="-342900" algn="just">
              <a:lnSpc>
                <a:spcPct val="107000"/>
              </a:lnSpc>
              <a:spcAft>
                <a:spcPts val="800"/>
              </a:spcAf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It significantly influences the economic returns and viability of the farming system. </a:t>
            </a:r>
          </a:p>
          <a:p>
            <a:pPr marL="342900" indent="-342900" algn="just">
              <a:lnSpc>
                <a:spcPct val="107000"/>
              </a:lnSpc>
              <a:spcAft>
                <a:spcPts val="800"/>
              </a:spcAf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For good biomass production, &amp; for good economic return. </a:t>
            </a:r>
          </a:p>
          <a:p>
            <a:pPr marL="342900" indent="-342900" algn="just">
              <a:lnSpc>
                <a:spcPct val="107000"/>
              </a:lnSpc>
              <a:spcAft>
                <a:spcPts val="800"/>
              </a:spcAft>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basic understanding can be able to save farmer/entrepreneur/govt agencies from getting failure in seaweed farming.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Placeholder 9" descr="A picture containing sport, ocean floor&#10;&#10;Description automatically generated">
            <a:extLst>
              <a:ext uri="{FF2B5EF4-FFF2-40B4-BE49-F238E27FC236}">
                <a16:creationId xmlns:a16="http://schemas.microsoft.com/office/drawing/2014/main" id="{74030691-B29C-4613-56DB-AAC9FD68F6DC}"/>
              </a:ext>
            </a:extLst>
          </p:cNvPr>
          <p:cNvPicPr>
            <a:picLocks noGrp="1" noChangeAspect="1"/>
          </p:cNvPicPr>
          <p:nvPr>
            <p:ph type="pic" sz="quarter" idx="12"/>
          </p:nvPr>
        </p:nvPicPr>
        <p:blipFill>
          <a:blip r:embed="rId3"/>
          <a:srcRect l="22595" r="22595"/>
          <a:stretch>
            <a:fillRect/>
          </a:stretch>
        </p:blipFill>
        <p:spPr>
          <a:xfrm>
            <a:off x="6815073" y="887896"/>
            <a:ext cx="4749252" cy="4874825"/>
          </a:xfrm>
        </p:spPr>
      </p:pic>
      <p:pic>
        <p:nvPicPr>
          <p:cNvPr id="7" name="Picture 6">
            <a:extLst>
              <a:ext uri="{FF2B5EF4-FFF2-40B4-BE49-F238E27FC236}">
                <a16:creationId xmlns:a16="http://schemas.microsoft.com/office/drawing/2014/main" id="{8540D674-5548-D67A-2519-265629765A4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7745" y="5228389"/>
            <a:ext cx="2771462" cy="2314065"/>
          </a:xfrm>
          <a:prstGeom prst="rect">
            <a:avLst/>
          </a:prstGeom>
        </p:spPr>
      </p:pic>
    </p:spTree>
    <p:extLst>
      <p:ext uri="{BB962C8B-B14F-4D97-AF65-F5344CB8AC3E}">
        <p14:creationId xmlns:p14="http://schemas.microsoft.com/office/powerpoint/2010/main" val="2791982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196A-A76D-47F1-A8FB-7438D050CE4B}"/>
              </a:ext>
            </a:extLst>
          </p:cNvPr>
          <p:cNvSpPr>
            <a:spLocks noGrp="1"/>
          </p:cNvSpPr>
          <p:nvPr>
            <p:ph type="title"/>
          </p:nvPr>
        </p:nvSpPr>
        <p:spPr/>
        <p:txBody>
          <a:bodyPr/>
          <a:lstStyle/>
          <a:p>
            <a:r>
              <a:rPr lang="en-US" b="0" u="sng" dirty="0">
                <a:latin typeface="Times New Roman" panose="02020603050405020304" pitchFamily="18" charset="0"/>
                <a:cs typeface="Times New Roman" panose="02020603050405020304" pitchFamily="18" charset="0"/>
              </a:rPr>
              <a:t>GROWTH PARAMETERS</a:t>
            </a:r>
          </a:p>
        </p:txBody>
      </p:sp>
      <p:sp>
        <p:nvSpPr>
          <p:cNvPr id="11" name="Slide Number Placeholder 10">
            <a:extLst>
              <a:ext uri="{FF2B5EF4-FFF2-40B4-BE49-F238E27FC236}">
                <a16:creationId xmlns:a16="http://schemas.microsoft.com/office/drawing/2014/main" id="{06F0AC6A-5FB2-4428-B693-24FC5DD0F206}"/>
              </a:ext>
            </a:extLst>
          </p:cNvPr>
          <p:cNvSpPr>
            <a:spLocks noGrp="1"/>
          </p:cNvSpPr>
          <p:nvPr>
            <p:ph type="sldNum" sz="quarter" idx="20"/>
          </p:nvPr>
        </p:nvSpPr>
        <p:spPr/>
        <p:txBody>
          <a:bodyPr/>
          <a:lstStyle/>
          <a:p>
            <a:fld id="{B67B645E-C5E5-4727-B977-D372A0AA71D9}" type="slidenum">
              <a:rPr lang="en-US" smtClean="0"/>
              <a:pPr/>
              <a:t>6</a:t>
            </a:fld>
            <a:endParaRPr lang="en-US" dirty="0"/>
          </a:p>
        </p:txBody>
      </p:sp>
      <p:graphicFrame>
        <p:nvGraphicFramePr>
          <p:cNvPr id="15" name="Diagram 14">
            <a:extLst>
              <a:ext uri="{FF2B5EF4-FFF2-40B4-BE49-F238E27FC236}">
                <a16:creationId xmlns:a16="http://schemas.microsoft.com/office/drawing/2014/main" id="{35E0DD5B-67C2-C693-A58B-6FD2896339C6}"/>
              </a:ext>
            </a:extLst>
          </p:cNvPr>
          <p:cNvGraphicFramePr/>
          <p:nvPr/>
        </p:nvGraphicFramePr>
        <p:xfrm>
          <a:off x="213887" y="1607535"/>
          <a:ext cx="7045324" cy="38801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 name="Picture 2" descr="Seaweed | Growing &amp; Harvesting Farms">
            <a:extLst>
              <a:ext uri="{FF2B5EF4-FFF2-40B4-BE49-F238E27FC236}">
                <a16:creationId xmlns:a16="http://schemas.microsoft.com/office/drawing/2014/main" id="{66F40F91-8B9B-1935-5D44-F87B6124FC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21846" y="1601194"/>
            <a:ext cx="3947240" cy="3368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9B0AA9F7-0F81-9C2D-6458-209FC234AC63}"/>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538129" y="-614687"/>
            <a:ext cx="2653871" cy="2215881"/>
          </a:xfrm>
          <a:prstGeom prst="rect">
            <a:avLst/>
          </a:prstGeom>
        </p:spPr>
      </p:pic>
    </p:spTree>
    <p:extLst>
      <p:ext uri="{BB962C8B-B14F-4D97-AF65-F5344CB8AC3E}">
        <p14:creationId xmlns:p14="http://schemas.microsoft.com/office/powerpoint/2010/main" val="132310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descr="Lecturer">
            <a:extLst>
              <a:ext uri="{FF2B5EF4-FFF2-40B4-BE49-F238E27FC236}">
                <a16:creationId xmlns:a16="http://schemas.microsoft.com/office/drawing/2014/main" id="{34FE467F-DFCB-454B-9B3B-9C4BF433B3C6}"/>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138" r="1138"/>
          <a:stretch/>
        </p:blipFill>
        <p:spPr>
          <a:xfrm>
            <a:off x="4497868" y="0"/>
            <a:ext cx="3475177" cy="3555252"/>
          </a:xfrm>
        </p:spPr>
      </p:pic>
      <p:sp>
        <p:nvSpPr>
          <p:cNvPr id="3" name="Title 2">
            <a:extLst>
              <a:ext uri="{FF2B5EF4-FFF2-40B4-BE49-F238E27FC236}">
                <a16:creationId xmlns:a16="http://schemas.microsoft.com/office/drawing/2014/main" id="{09D4394E-B587-4CD9-96D1-650A82CA0197}"/>
              </a:ext>
            </a:extLst>
          </p:cNvPr>
          <p:cNvSpPr>
            <a:spLocks noGrp="1"/>
          </p:cNvSpPr>
          <p:nvPr>
            <p:ph type="ctrTitle"/>
          </p:nvPr>
        </p:nvSpPr>
        <p:spPr bwMode="gray">
          <a:xfrm>
            <a:off x="8273231" y="2409825"/>
            <a:ext cx="3863221" cy="1541862"/>
          </a:xfrm>
        </p:spPr>
        <p:txBody>
          <a:bodyPr/>
          <a:lstStyle/>
          <a:p>
            <a:pPr algn="just"/>
            <a:r>
              <a:rPr lang="en-US" sz="5000" dirty="0">
                <a:latin typeface="Times New Roman" panose="02020603050405020304" pitchFamily="18" charset="0"/>
                <a:cs typeface="Times New Roman" panose="02020603050405020304" pitchFamily="18" charset="0"/>
              </a:rPr>
              <a:t>Ideal Conditions</a:t>
            </a:r>
          </a:p>
        </p:txBody>
      </p:sp>
      <p:pic>
        <p:nvPicPr>
          <p:cNvPr id="35" name="Picture Placeholder 34" descr="Network">
            <a:extLst>
              <a:ext uri="{FF2B5EF4-FFF2-40B4-BE49-F238E27FC236}">
                <a16:creationId xmlns:a16="http://schemas.microsoft.com/office/drawing/2014/main" id="{7AF56B60-D53D-40A4-82F9-B1DEB9644A3D}"/>
              </a:ext>
            </a:extLst>
          </p:cNvPr>
          <p:cNvPicPr>
            <a:picLocks noGrp="1" noChangeAspect="1"/>
          </p:cNvPicPr>
          <p:nvPr>
            <p:ph type="pic" sz="quarter" idx="4294967295"/>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a:xfrm>
            <a:off x="5354915" y="3752565"/>
            <a:ext cx="622300" cy="622300"/>
          </a:xfrm>
        </p:spPr>
      </p:pic>
      <p:sp>
        <p:nvSpPr>
          <p:cNvPr id="18" name="TextBox 17">
            <a:extLst>
              <a:ext uri="{FF2B5EF4-FFF2-40B4-BE49-F238E27FC236}">
                <a16:creationId xmlns:a16="http://schemas.microsoft.com/office/drawing/2014/main" id="{59616185-0136-980D-86A8-94821D0D3D3C}"/>
              </a:ext>
            </a:extLst>
          </p:cNvPr>
          <p:cNvSpPr txBox="1"/>
          <p:nvPr/>
        </p:nvSpPr>
        <p:spPr>
          <a:xfrm>
            <a:off x="209962" y="1271935"/>
            <a:ext cx="4749800" cy="5075364"/>
          </a:xfrm>
          <a:prstGeom prst="rect">
            <a:avLst/>
          </a:prstGeom>
          <a:noFill/>
        </p:spPr>
        <p:txBody>
          <a:bodyPr wrap="square">
            <a:spAutoFit/>
          </a:bodyPr>
          <a:lstStyle/>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Stable seawater with not less than 30 ppt salinity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Sandy/ rocky bottom with transparent water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Ideal temperature 26-30</a:t>
            </a:r>
            <a:r>
              <a:rPr lang="en-IN" sz="2000" baseline="30000" dirty="0">
                <a:effectLst/>
                <a:latin typeface="Times New Roman" panose="02020603050405020304" pitchFamily="18" charset="0"/>
                <a:ea typeface="Calibri" panose="020F0502020204030204" pitchFamily="34" charset="0"/>
                <a:cs typeface="Times New Roman" panose="02020603050405020304" pitchFamily="18" charset="0"/>
              </a:rPr>
              <a:t>o</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C.</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The area should have a minimum 1.0 m water depth during low tide.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Area with mild water currents is preferred.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pH = 6.5 to 8.5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Nutrient = Sites with sufficient Nitrate-Nitrogen and phosphorous</a:t>
            </a:r>
          </a:p>
          <a:p>
            <a:pPr algn="just">
              <a:lnSpc>
                <a:spcPct val="107000"/>
              </a:lnSpc>
              <a:spcAft>
                <a:spcPts val="80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Generally 0.018-0.065 ppm of Nitrogen and 0.0017-0.0074 ppm of Phosphate.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6BF3563-700B-267F-C903-83F92086760D}"/>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960982" y="-866639"/>
            <a:ext cx="3299969" cy="2755349"/>
          </a:xfrm>
          <a:prstGeom prst="rect">
            <a:avLst/>
          </a:prstGeom>
        </p:spPr>
      </p:pic>
    </p:spTree>
    <p:extLst>
      <p:ext uri="{BB962C8B-B14F-4D97-AF65-F5344CB8AC3E}">
        <p14:creationId xmlns:p14="http://schemas.microsoft.com/office/powerpoint/2010/main" val="400291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E73BE11-8824-2E16-43A6-A6CF2EC4892A}"/>
              </a:ext>
            </a:extLst>
          </p:cNvPr>
          <p:cNvSpPr txBox="1">
            <a:spLocks/>
          </p:cNvSpPr>
          <p:nvPr/>
        </p:nvSpPr>
        <p:spPr bwMode="gray">
          <a:xfrm>
            <a:off x="1721441" y="82311"/>
            <a:ext cx="8511611" cy="615553"/>
          </a:xfrm>
          <a:prstGeom prst="rect">
            <a:avLst/>
          </a:prstGeom>
          <a:noFill/>
        </p:spPr>
        <p:txBody>
          <a:bodyPr vert="horz" wrap="square" lIns="0" tIns="0" rIns="0" bIns="0" rtlCol="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pPr fontAlgn="auto">
              <a:spcAft>
                <a:spcPts val="0"/>
              </a:spcAft>
            </a:pPr>
            <a:r>
              <a:rPr lang="en-IN" b="0" u="sng" dirty="0">
                <a:solidFill>
                  <a:schemeClr val="bg1"/>
                </a:solidFill>
                <a:latin typeface="Times New Roman" panose="02020603050405020304" pitchFamily="18" charset="0"/>
                <a:cs typeface="Times New Roman" panose="02020603050405020304" pitchFamily="18" charset="0"/>
              </a:rPr>
              <a:t>Spatial distribution of cultivable sites</a:t>
            </a:r>
          </a:p>
        </p:txBody>
      </p:sp>
      <p:pic>
        <p:nvPicPr>
          <p:cNvPr id="12" name="Picture 11">
            <a:extLst>
              <a:ext uri="{FF2B5EF4-FFF2-40B4-BE49-F238E27FC236}">
                <a16:creationId xmlns:a16="http://schemas.microsoft.com/office/drawing/2014/main" id="{7DDB3905-1F0D-55E1-C81E-AB04F0A90F36}"/>
              </a:ext>
            </a:extLst>
          </p:cNvPr>
          <p:cNvPicPr>
            <a:picLocks noChangeAspect="1"/>
          </p:cNvPicPr>
          <p:nvPr/>
        </p:nvPicPr>
        <p:blipFill>
          <a:blip r:embed="rId3"/>
          <a:stretch>
            <a:fillRect/>
          </a:stretch>
        </p:blipFill>
        <p:spPr>
          <a:xfrm>
            <a:off x="395897" y="853178"/>
            <a:ext cx="4256785" cy="4506809"/>
          </a:xfrm>
          <a:prstGeom prst="rect">
            <a:avLst/>
          </a:prstGeom>
        </p:spPr>
      </p:pic>
      <p:sp>
        <p:nvSpPr>
          <p:cNvPr id="13" name="TextBox 12">
            <a:extLst>
              <a:ext uri="{FF2B5EF4-FFF2-40B4-BE49-F238E27FC236}">
                <a16:creationId xmlns:a16="http://schemas.microsoft.com/office/drawing/2014/main" id="{400B4255-2AAA-C724-16E9-506461403AEC}"/>
              </a:ext>
            </a:extLst>
          </p:cNvPr>
          <p:cNvSpPr txBox="1"/>
          <p:nvPr/>
        </p:nvSpPr>
        <p:spPr>
          <a:xfrm>
            <a:off x="587549" y="6329558"/>
            <a:ext cx="5062528" cy="369332"/>
          </a:xfrm>
          <a:prstGeom prst="rect">
            <a:avLst/>
          </a:prstGeom>
          <a:noFill/>
        </p:spPr>
        <p:txBody>
          <a:bodyPr wrap="square">
            <a:spAutoFit/>
          </a:bodyPr>
          <a:lstStyle/>
          <a:p>
            <a:pPr algn="just"/>
            <a:r>
              <a:rPr lang="en-IN" sz="1800" dirty="0">
                <a:effectLst/>
                <a:latin typeface="Times New Roman" panose="02020603050405020304" pitchFamily="18" charset="0"/>
                <a:ea typeface="Calibri" panose="020F0502020204030204" pitchFamily="34" charset="0"/>
              </a:rPr>
              <a:t>Source: </a:t>
            </a:r>
            <a:r>
              <a:rPr lang="en-IN" sz="1800" i="1" dirty="0">
                <a:effectLst/>
                <a:latin typeface="Times New Roman" panose="02020603050405020304" pitchFamily="18" charset="0"/>
                <a:ea typeface="Calibri" panose="020F0502020204030204" pitchFamily="34" charset="0"/>
              </a:rPr>
              <a:t>Johnson et al., 2020</a:t>
            </a:r>
            <a:r>
              <a:rPr lang="en-IN" sz="1800" dirty="0">
                <a:effectLst/>
                <a:latin typeface="Times New Roman" panose="02020603050405020304" pitchFamily="18" charset="0"/>
                <a:ea typeface="Calibri" panose="020F0502020204030204" pitchFamily="34" charset="0"/>
              </a:rPr>
              <a:t>.</a:t>
            </a:r>
            <a:endParaRPr lang="en-IN" sz="1800" dirty="0"/>
          </a:p>
        </p:txBody>
      </p:sp>
      <p:sp>
        <p:nvSpPr>
          <p:cNvPr id="16" name="TextBox 15">
            <a:extLst>
              <a:ext uri="{FF2B5EF4-FFF2-40B4-BE49-F238E27FC236}">
                <a16:creationId xmlns:a16="http://schemas.microsoft.com/office/drawing/2014/main" id="{7B7A0D68-DB4B-4B77-1DE4-BB29312A9B8F}"/>
              </a:ext>
            </a:extLst>
          </p:cNvPr>
          <p:cNvSpPr txBox="1"/>
          <p:nvPr/>
        </p:nvSpPr>
        <p:spPr>
          <a:xfrm>
            <a:off x="5029180" y="970806"/>
            <a:ext cx="6777339" cy="1477328"/>
          </a:xfrm>
          <a:prstGeom prst="rect">
            <a:avLst/>
          </a:prstGeom>
          <a:noFill/>
        </p:spPr>
        <p:txBody>
          <a:bodyPr wrap="square">
            <a:spAutoFit/>
          </a:bodyPr>
          <a:lstStyle/>
          <a:p>
            <a:r>
              <a:rPr lang="en-IN" sz="1800" dirty="0">
                <a:solidFill>
                  <a:schemeClr val="bg1"/>
                </a:solidFill>
                <a:effectLst/>
                <a:latin typeface="Times New Roman" panose="02020603050405020304" pitchFamily="18" charset="0"/>
                <a:ea typeface="Humanist777BT-LightB"/>
              </a:rPr>
              <a:t>An all India preliminary site selection survey suitable for seaweed farming was conducted by ICAR-CMFRI along all maritime states of India. </a:t>
            </a:r>
          </a:p>
          <a:p>
            <a:r>
              <a:rPr lang="en-IN" sz="1800" dirty="0">
                <a:solidFill>
                  <a:schemeClr val="bg1"/>
                </a:solidFill>
                <a:effectLst/>
                <a:latin typeface="Times New Roman" panose="02020603050405020304" pitchFamily="18" charset="0"/>
                <a:ea typeface="Humanist777BT-LightB"/>
              </a:rPr>
              <a:t>From this survey a total of 23,970 ha area were identified as potential seaweed farming along the Indian coast.</a:t>
            </a:r>
            <a:endParaRPr lang="en-IN" dirty="0">
              <a:solidFill>
                <a:schemeClr val="bg1"/>
              </a:solidFill>
            </a:endParaRPr>
          </a:p>
        </p:txBody>
      </p:sp>
      <p:pic>
        <p:nvPicPr>
          <p:cNvPr id="18" name="Picture 17">
            <a:extLst>
              <a:ext uri="{FF2B5EF4-FFF2-40B4-BE49-F238E27FC236}">
                <a16:creationId xmlns:a16="http://schemas.microsoft.com/office/drawing/2014/main" id="{1C0D3DE8-D970-BC02-F588-1CFC85197519}"/>
              </a:ext>
            </a:extLst>
          </p:cNvPr>
          <p:cNvPicPr>
            <a:picLocks noChangeAspect="1"/>
          </p:cNvPicPr>
          <p:nvPr/>
        </p:nvPicPr>
        <p:blipFill>
          <a:blip r:embed="rId4"/>
          <a:stretch>
            <a:fillRect/>
          </a:stretch>
        </p:blipFill>
        <p:spPr>
          <a:xfrm>
            <a:off x="4958886" y="2455796"/>
            <a:ext cx="6917925" cy="4243094"/>
          </a:xfrm>
          <a:prstGeom prst="rect">
            <a:avLst/>
          </a:prstGeom>
        </p:spPr>
      </p:pic>
      <p:pic>
        <p:nvPicPr>
          <p:cNvPr id="7" name="Picture 6">
            <a:extLst>
              <a:ext uri="{FF2B5EF4-FFF2-40B4-BE49-F238E27FC236}">
                <a16:creationId xmlns:a16="http://schemas.microsoft.com/office/drawing/2014/main" id="{5B66EEB2-A803-2E1F-00D5-8E30F8A39E1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6269" t="35272" r="5565" b="29173"/>
          <a:stretch/>
        </p:blipFill>
        <p:spPr>
          <a:xfrm>
            <a:off x="9749117" y="50331"/>
            <a:ext cx="2339789" cy="787835"/>
          </a:xfrm>
          <a:prstGeom prst="rect">
            <a:avLst/>
          </a:prstGeom>
        </p:spPr>
      </p:pic>
    </p:spTree>
    <p:extLst>
      <p:ext uri="{BB962C8B-B14F-4D97-AF65-F5344CB8AC3E}">
        <p14:creationId xmlns:p14="http://schemas.microsoft.com/office/powerpoint/2010/main" val="852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E50E06-E63E-4F56-A2A4-9E76FE39B5A4}"/>
              </a:ext>
            </a:extLst>
          </p:cNvPr>
          <p:cNvSpPr>
            <a:spLocks noGrp="1"/>
          </p:cNvSpPr>
          <p:nvPr>
            <p:ph type="title"/>
          </p:nvPr>
        </p:nvSpPr>
        <p:spPr>
          <a:xfrm>
            <a:off x="650271" y="94434"/>
            <a:ext cx="5512965" cy="743723"/>
          </a:xfrm>
        </p:spPr>
        <p:txBody>
          <a:bodyPr/>
          <a:lstStyle/>
          <a:p>
            <a:r>
              <a:rPr lang="en-US" dirty="0"/>
              <a:t>Findings</a:t>
            </a:r>
          </a:p>
        </p:txBody>
      </p:sp>
      <p:graphicFrame>
        <p:nvGraphicFramePr>
          <p:cNvPr id="2" name="Table 3">
            <a:extLst>
              <a:ext uri="{FF2B5EF4-FFF2-40B4-BE49-F238E27FC236}">
                <a16:creationId xmlns:a16="http://schemas.microsoft.com/office/drawing/2014/main" id="{C17A15EA-DCA9-DFFC-EDEE-DDD19066B4F6}"/>
              </a:ext>
            </a:extLst>
          </p:cNvPr>
          <p:cNvGraphicFramePr>
            <a:graphicFrameLocks noGrp="1"/>
          </p:cNvGraphicFramePr>
          <p:nvPr>
            <p:extLst>
              <p:ext uri="{D42A27DB-BD31-4B8C-83A1-F6EECF244321}">
                <p14:modId xmlns:p14="http://schemas.microsoft.com/office/powerpoint/2010/main" val="3286142111"/>
              </p:ext>
            </p:extLst>
          </p:nvPr>
        </p:nvGraphicFramePr>
        <p:xfrm>
          <a:off x="1111773" y="838157"/>
          <a:ext cx="10102926" cy="5833704"/>
        </p:xfrm>
        <a:graphic>
          <a:graphicData uri="http://schemas.openxmlformats.org/drawingml/2006/table">
            <a:tbl>
              <a:tblPr firstRow="1" bandRow="1">
                <a:tableStyleId>{5C22544A-7EE6-4342-B048-85BDC9FD1C3A}</a:tableStyleId>
              </a:tblPr>
              <a:tblGrid>
                <a:gridCol w="719280">
                  <a:extLst>
                    <a:ext uri="{9D8B030D-6E8A-4147-A177-3AD203B41FA5}">
                      <a16:colId xmlns:a16="http://schemas.microsoft.com/office/drawing/2014/main" val="473710188"/>
                    </a:ext>
                  </a:extLst>
                </a:gridCol>
                <a:gridCol w="2787378">
                  <a:extLst>
                    <a:ext uri="{9D8B030D-6E8A-4147-A177-3AD203B41FA5}">
                      <a16:colId xmlns:a16="http://schemas.microsoft.com/office/drawing/2014/main" val="1848163894"/>
                    </a:ext>
                  </a:extLst>
                </a:gridCol>
                <a:gridCol w="2130127">
                  <a:extLst>
                    <a:ext uri="{9D8B030D-6E8A-4147-A177-3AD203B41FA5}">
                      <a16:colId xmlns:a16="http://schemas.microsoft.com/office/drawing/2014/main" val="408043486"/>
                    </a:ext>
                  </a:extLst>
                </a:gridCol>
                <a:gridCol w="1860892">
                  <a:extLst>
                    <a:ext uri="{9D8B030D-6E8A-4147-A177-3AD203B41FA5}">
                      <a16:colId xmlns:a16="http://schemas.microsoft.com/office/drawing/2014/main" val="4135526592"/>
                    </a:ext>
                  </a:extLst>
                </a:gridCol>
                <a:gridCol w="2605249">
                  <a:extLst>
                    <a:ext uri="{9D8B030D-6E8A-4147-A177-3AD203B41FA5}">
                      <a16:colId xmlns:a16="http://schemas.microsoft.com/office/drawing/2014/main" val="2668325310"/>
                    </a:ext>
                  </a:extLst>
                </a:gridCol>
              </a:tblGrid>
              <a:tr h="585132">
                <a:tc>
                  <a:txBody>
                    <a:bodyPr/>
                    <a:lstStyle/>
                    <a:p>
                      <a:r>
                        <a:rPr lang="en-IN" dirty="0"/>
                        <a:t>S.no</a:t>
                      </a:r>
                    </a:p>
                  </a:txBody>
                  <a:tcPr/>
                </a:tc>
                <a:tc>
                  <a:txBody>
                    <a:bodyPr/>
                    <a:lstStyle/>
                    <a:p>
                      <a:r>
                        <a:rPr lang="en-IN" dirty="0"/>
                        <a:t>Seaweed species</a:t>
                      </a:r>
                    </a:p>
                  </a:txBody>
                  <a:tcPr/>
                </a:tc>
                <a:tc>
                  <a:txBody>
                    <a:bodyPr/>
                    <a:lstStyle/>
                    <a:p>
                      <a:r>
                        <a:rPr lang="en-IN" dirty="0"/>
                        <a:t>Temperature (</a:t>
                      </a:r>
                      <a:r>
                        <a:rPr lang="en-IN" baseline="0" dirty="0"/>
                        <a:t>°</a:t>
                      </a:r>
                      <a:r>
                        <a:rPr lang="en-IN" dirty="0"/>
                        <a:t>C)</a:t>
                      </a:r>
                    </a:p>
                  </a:txBody>
                  <a:tcPr/>
                </a:tc>
                <a:tc>
                  <a:txBody>
                    <a:bodyPr/>
                    <a:lstStyle/>
                    <a:p>
                      <a:r>
                        <a:rPr lang="en-IN" dirty="0"/>
                        <a:t>Salinity (ppt)</a:t>
                      </a:r>
                    </a:p>
                  </a:txBody>
                  <a:tcPr/>
                </a:tc>
                <a:tc>
                  <a:txBody>
                    <a:bodyPr/>
                    <a:lstStyle/>
                    <a:p>
                      <a:r>
                        <a:rPr lang="en-IN" dirty="0"/>
                        <a:t>Additional findings</a:t>
                      </a:r>
                    </a:p>
                  </a:txBody>
                  <a:tcPr/>
                </a:tc>
                <a:extLst>
                  <a:ext uri="{0D108BD9-81ED-4DB2-BD59-A6C34878D82A}">
                    <a16:rowId xmlns:a16="http://schemas.microsoft.com/office/drawing/2014/main" val="1545557739"/>
                  </a:ext>
                </a:extLst>
              </a:tr>
              <a:tr h="611370">
                <a:tc>
                  <a:txBody>
                    <a:bodyPr/>
                    <a:lstStyle/>
                    <a:p>
                      <a:r>
                        <a:rPr lang="en-IN" dirty="0"/>
                        <a:t>1</a:t>
                      </a:r>
                    </a:p>
                  </a:txBody>
                  <a:tcPr/>
                </a:tc>
                <a:tc>
                  <a:txBody>
                    <a:bodyPr/>
                    <a:lstStyle/>
                    <a:p>
                      <a:r>
                        <a:rPr lang="en-IN" sz="1800" b="0" i="1" kern="1200" dirty="0" err="1">
                          <a:solidFill>
                            <a:schemeClr val="dk1"/>
                          </a:solidFill>
                          <a:effectLst/>
                          <a:latin typeface="+mn-lt"/>
                          <a:ea typeface="+mn-ea"/>
                          <a:cs typeface="+mn-cs"/>
                        </a:rPr>
                        <a:t>Kappaphycus</a:t>
                      </a:r>
                      <a:r>
                        <a:rPr lang="en-IN" sz="1800" b="0" i="1" kern="1200" dirty="0">
                          <a:solidFill>
                            <a:schemeClr val="dk1"/>
                          </a:solidFill>
                          <a:effectLst/>
                          <a:latin typeface="+mn-lt"/>
                          <a:ea typeface="+mn-ea"/>
                          <a:cs typeface="+mn-cs"/>
                        </a:rPr>
                        <a:t> </a:t>
                      </a:r>
                      <a:r>
                        <a:rPr lang="en-IN" sz="1800" b="0" i="1" kern="1200" dirty="0" err="1">
                          <a:solidFill>
                            <a:schemeClr val="dk1"/>
                          </a:solidFill>
                          <a:effectLst/>
                          <a:latin typeface="+mn-lt"/>
                          <a:ea typeface="+mn-ea"/>
                          <a:cs typeface="+mn-cs"/>
                        </a:rPr>
                        <a:t>alvarezii</a:t>
                      </a:r>
                      <a:endParaRPr lang="en-IN" dirty="0"/>
                    </a:p>
                  </a:txBody>
                  <a:tcPr/>
                </a:tc>
                <a:tc>
                  <a:txBody>
                    <a:bodyPr/>
                    <a:lstStyle/>
                    <a:p>
                      <a:r>
                        <a:rPr lang="en-IN" dirty="0"/>
                        <a:t>26-28</a:t>
                      </a:r>
                    </a:p>
                  </a:txBody>
                  <a:tcPr/>
                </a:tc>
                <a:tc>
                  <a:txBody>
                    <a:bodyPr/>
                    <a:lstStyle/>
                    <a:p>
                      <a:r>
                        <a:rPr lang="en-IN" dirty="0"/>
                        <a:t>30-33</a:t>
                      </a:r>
                    </a:p>
                  </a:txBody>
                  <a:tcPr/>
                </a:tc>
                <a:tc>
                  <a:txBody>
                    <a:bodyPr/>
                    <a:lstStyle/>
                    <a:p>
                      <a:r>
                        <a:rPr lang="en-IN" dirty="0"/>
                        <a:t>Floating cage method is preferred</a:t>
                      </a:r>
                    </a:p>
                  </a:txBody>
                  <a:tcPr/>
                </a:tc>
                <a:extLst>
                  <a:ext uri="{0D108BD9-81ED-4DB2-BD59-A6C34878D82A}">
                    <a16:rowId xmlns:a16="http://schemas.microsoft.com/office/drawing/2014/main" val="170591316"/>
                  </a:ext>
                </a:extLst>
              </a:tr>
              <a:tr h="611370">
                <a:tc>
                  <a:txBody>
                    <a:bodyPr/>
                    <a:lstStyle/>
                    <a:p>
                      <a:r>
                        <a:rPr lang="en-IN" dirty="0"/>
                        <a:t>2</a:t>
                      </a:r>
                    </a:p>
                  </a:txBody>
                  <a:tcPr/>
                </a:tc>
                <a:tc>
                  <a:txBody>
                    <a:bodyPr/>
                    <a:lstStyle/>
                    <a:p>
                      <a:r>
                        <a:rPr lang="en-IN" sz="1800" b="0" i="1" kern="1200" dirty="0" err="1">
                          <a:solidFill>
                            <a:schemeClr val="dk1"/>
                          </a:solidFill>
                          <a:effectLst/>
                          <a:latin typeface="+mn-lt"/>
                          <a:ea typeface="+mn-ea"/>
                          <a:cs typeface="+mn-cs"/>
                        </a:rPr>
                        <a:t>Gracilaria</a:t>
                      </a:r>
                      <a:r>
                        <a:rPr lang="en-IN" sz="1800" b="0" i="1" kern="1200" dirty="0">
                          <a:solidFill>
                            <a:schemeClr val="dk1"/>
                          </a:solidFill>
                          <a:effectLst/>
                          <a:latin typeface="+mn-lt"/>
                          <a:ea typeface="+mn-ea"/>
                          <a:cs typeface="+mn-cs"/>
                        </a:rPr>
                        <a:t> edulis</a:t>
                      </a:r>
                      <a:endParaRPr lang="en-IN" dirty="0"/>
                    </a:p>
                  </a:txBody>
                  <a:tcPr/>
                </a:tc>
                <a:tc>
                  <a:txBody>
                    <a:bodyPr/>
                    <a:lstStyle/>
                    <a:p>
                      <a:r>
                        <a:rPr lang="en-IN" dirty="0"/>
                        <a:t>24-28</a:t>
                      </a:r>
                    </a:p>
                  </a:txBody>
                  <a:tcPr/>
                </a:tc>
                <a:tc>
                  <a:txBody>
                    <a:bodyPr/>
                    <a:lstStyle/>
                    <a:p>
                      <a:r>
                        <a:rPr lang="en-IN" dirty="0"/>
                        <a:t>27-32</a:t>
                      </a:r>
                    </a:p>
                  </a:txBody>
                  <a:tcPr/>
                </a:tc>
                <a:tc>
                  <a:txBody>
                    <a:bodyPr/>
                    <a:lstStyle/>
                    <a:p>
                      <a:r>
                        <a:rPr lang="en-IN" dirty="0"/>
                        <a:t>Cultivation in subtidal region is preferrable</a:t>
                      </a:r>
                    </a:p>
                  </a:txBody>
                  <a:tcPr/>
                </a:tc>
                <a:extLst>
                  <a:ext uri="{0D108BD9-81ED-4DB2-BD59-A6C34878D82A}">
                    <a16:rowId xmlns:a16="http://schemas.microsoft.com/office/drawing/2014/main" val="2058868759"/>
                  </a:ext>
                </a:extLst>
              </a:tr>
              <a:tr h="349354">
                <a:tc>
                  <a:txBody>
                    <a:bodyPr/>
                    <a:lstStyle/>
                    <a:p>
                      <a:r>
                        <a:rPr lang="en-IN" dirty="0"/>
                        <a:t>3</a:t>
                      </a:r>
                    </a:p>
                  </a:txBody>
                  <a:tcPr/>
                </a:tc>
                <a:tc>
                  <a:txBody>
                    <a:bodyPr/>
                    <a:lstStyle/>
                    <a:p>
                      <a:r>
                        <a:rPr lang="en-IN" sz="1800" b="0" i="1" kern="1200" dirty="0">
                          <a:solidFill>
                            <a:schemeClr val="dk1"/>
                          </a:solidFill>
                          <a:effectLst/>
                          <a:latin typeface="+mn-lt"/>
                          <a:ea typeface="+mn-ea"/>
                          <a:cs typeface="+mn-cs"/>
                        </a:rPr>
                        <a:t>G. </a:t>
                      </a:r>
                      <a:r>
                        <a:rPr lang="en-IN" sz="1800" b="0" i="1" kern="1200" dirty="0" err="1">
                          <a:solidFill>
                            <a:schemeClr val="dk1"/>
                          </a:solidFill>
                          <a:effectLst/>
                          <a:latin typeface="+mn-lt"/>
                          <a:ea typeface="+mn-ea"/>
                          <a:cs typeface="+mn-cs"/>
                        </a:rPr>
                        <a:t>crassa</a:t>
                      </a:r>
                      <a:endParaRPr lang="en-IN" dirty="0"/>
                    </a:p>
                  </a:txBody>
                  <a:tcPr/>
                </a:tc>
                <a:tc>
                  <a:txBody>
                    <a:bodyPr/>
                    <a:lstStyle/>
                    <a:p>
                      <a:r>
                        <a:rPr lang="en-IN" dirty="0"/>
                        <a:t>25</a:t>
                      </a:r>
                    </a:p>
                  </a:txBody>
                  <a:tcPr/>
                </a:tc>
                <a:tc>
                  <a:txBody>
                    <a:bodyPr/>
                    <a:lstStyle/>
                    <a:p>
                      <a:r>
                        <a:rPr lang="en-IN" dirty="0"/>
                        <a:t>35</a:t>
                      </a:r>
                    </a:p>
                  </a:txBody>
                  <a:tcPr/>
                </a:tc>
                <a:tc>
                  <a:txBody>
                    <a:bodyPr/>
                    <a:lstStyle/>
                    <a:p>
                      <a:r>
                        <a:rPr lang="en-IN" dirty="0"/>
                        <a:t>-</a:t>
                      </a:r>
                    </a:p>
                  </a:txBody>
                  <a:tcPr/>
                </a:tc>
                <a:extLst>
                  <a:ext uri="{0D108BD9-81ED-4DB2-BD59-A6C34878D82A}">
                    <a16:rowId xmlns:a16="http://schemas.microsoft.com/office/drawing/2014/main" val="986050515"/>
                  </a:ext>
                </a:extLst>
              </a:tr>
              <a:tr h="349354">
                <a:tc>
                  <a:txBody>
                    <a:bodyPr/>
                    <a:lstStyle/>
                    <a:p>
                      <a:r>
                        <a:rPr lang="en-IN" dirty="0"/>
                        <a:t>4</a:t>
                      </a:r>
                    </a:p>
                  </a:txBody>
                  <a:tcPr/>
                </a:tc>
                <a:tc>
                  <a:txBody>
                    <a:bodyPr/>
                    <a:lstStyle/>
                    <a:p>
                      <a:r>
                        <a:rPr lang="en-IN" sz="1800" b="0" i="1" kern="1200" dirty="0">
                          <a:solidFill>
                            <a:schemeClr val="dk1"/>
                          </a:solidFill>
                          <a:effectLst/>
                          <a:latin typeface="+mn-lt"/>
                          <a:ea typeface="+mn-ea"/>
                          <a:cs typeface="+mn-cs"/>
                        </a:rPr>
                        <a:t>G. </a:t>
                      </a:r>
                      <a:r>
                        <a:rPr lang="en-IN" sz="1800" b="0" i="1" kern="1200" dirty="0" err="1">
                          <a:solidFill>
                            <a:schemeClr val="dk1"/>
                          </a:solidFill>
                          <a:effectLst/>
                          <a:latin typeface="+mn-lt"/>
                          <a:ea typeface="+mn-ea"/>
                          <a:cs typeface="+mn-cs"/>
                        </a:rPr>
                        <a:t>arcuata</a:t>
                      </a:r>
                      <a:endParaRPr lang="en-IN" dirty="0"/>
                    </a:p>
                  </a:txBody>
                  <a:tcPr/>
                </a:tc>
                <a:tc>
                  <a:txBody>
                    <a:bodyPr/>
                    <a:lstStyle/>
                    <a:p>
                      <a:r>
                        <a:rPr lang="en-IN" dirty="0"/>
                        <a:t>20</a:t>
                      </a:r>
                    </a:p>
                  </a:txBody>
                  <a:tcPr/>
                </a:tc>
                <a:tc>
                  <a:txBody>
                    <a:bodyPr/>
                    <a:lstStyle/>
                    <a:p>
                      <a:r>
                        <a:rPr lang="en-IN" dirty="0"/>
                        <a:t>30</a:t>
                      </a:r>
                    </a:p>
                  </a:txBody>
                  <a:tcPr/>
                </a:tc>
                <a:tc>
                  <a:txBody>
                    <a:bodyPr/>
                    <a:lstStyle/>
                    <a:p>
                      <a:r>
                        <a:rPr lang="en-IN" dirty="0"/>
                        <a:t>- </a:t>
                      </a:r>
                    </a:p>
                  </a:txBody>
                  <a:tcPr/>
                </a:tc>
                <a:extLst>
                  <a:ext uri="{0D108BD9-81ED-4DB2-BD59-A6C34878D82A}">
                    <a16:rowId xmlns:a16="http://schemas.microsoft.com/office/drawing/2014/main" val="3823562936"/>
                  </a:ext>
                </a:extLst>
              </a:tr>
              <a:tr h="349354">
                <a:tc>
                  <a:txBody>
                    <a:bodyPr/>
                    <a:lstStyle/>
                    <a:p>
                      <a:r>
                        <a:rPr lang="en-IN" dirty="0"/>
                        <a:t>5</a:t>
                      </a:r>
                    </a:p>
                  </a:txBody>
                  <a:tcPr/>
                </a:tc>
                <a:tc>
                  <a:txBody>
                    <a:bodyPr/>
                    <a:lstStyle/>
                    <a:p>
                      <a:r>
                        <a:rPr lang="en-IN" sz="1800" b="0" i="1" kern="1200" dirty="0">
                          <a:solidFill>
                            <a:schemeClr val="dk1"/>
                          </a:solidFill>
                          <a:effectLst/>
                          <a:latin typeface="+mn-lt"/>
                          <a:ea typeface="+mn-ea"/>
                          <a:cs typeface="+mn-cs"/>
                        </a:rPr>
                        <a:t>G. </a:t>
                      </a:r>
                      <a:r>
                        <a:rPr lang="en-IN" sz="1800" b="0" i="1" kern="1200" dirty="0" err="1">
                          <a:solidFill>
                            <a:schemeClr val="dk1"/>
                          </a:solidFill>
                          <a:effectLst/>
                          <a:latin typeface="+mn-lt"/>
                          <a:ea typeface="+mn-ea"/>
                          <a:cs typeface="+mn-cs"/>
                        </a:rPr>
                        <a:t>foliifera</a:t>
                      </a:r>
                      <a:endParaRPr lang="en-IN" dirty="0"/>
                    </a:p>
                  </a:txBody>
                  <a:tcPr/>
                </a:tc>
                <a:tc>
                  <a:txBody>
                    <a:bodyPr/>
                    <a:lstStyle/>
                    <a:p>
                      <a:r>
                        <a:rPr lang="en-IN" dirty="0"/>
                        <a:t>25</a:t>
                      </a:r>
                    </a:p>
                  </a:txBody>
                  <a:tcPr/>
                </a:tc>
                <a:tc>
                  <a:txBody>
                    <a:bodyPr/>
                    <a:lstStyle/>
                    <a:p>
                      <a:r>
                        <a:rPr lang="en-IN" dirty="0"/>
                        <a:t>30</a:t>
                      </a:r>
                    </a:p>
                  </a:txBody>
                  <a:tcPr/>
                </a:tc>
                <a:tc>
                  <a:txBody>
                    <a:bodyPr/>
                    <a:lstStyle/>
                    <a:p>
                      <a:r>
                        <a:rPr lang="en-IN" dirty="0"/>
                        <a:t>-</a:t>
                      </a:r>
                    </a:p>
                  </a:txBody>
                  <a:tcPr/>
                </a:tc>
                <a:extLst>
                  <a:ext uri="{0D108BD9-81ED-4DB2-BD59-A6C34878D82A}">
                    <a16:rowId xmlns:a16="http://schemas.microsoft.com/office/drawing/2014/main" val="530527677"/>
                  </a:ext>
                </a:extLst>
              </a:tr>
              <a:tr h="349354">
                <a:tc>
                  <a:txBody>
                    <a:bodyPr/>
                    <a:lstStyle/>
                    <a:p>
                      <a:r>
                        <a:rPr lang="en-IN" dirty="0"/>
                        <a:t>6</a:t>
                      </a:r>
                    </a:p>
                  </a:txBody>
                  <a:tcPr/>
                </a:tc>
                <a:tc>
                  <a:txBody>
                    <a:bodyPr/>
                    <a:lstStyle/>
                    <a:p>
                      <a:r>
                        <a:rPr lang="en-IN" sz="1800" b="0" i="1" kern="1200" dirty="0">
                          <a:solidFill>
                            <a:schemeClr val="dk1"/>
                          </a:solidFill>
                          <a:effectLst/>
                          <a:latin typeface="+mn-lt"/>
                          <a:ea typeface="+mn-ea"/>
                          <a:cs typeface="+mn-cs"/>
                        </a:rPr>
                        <a:t>G. </a:t>
                      </a:r>
                      <a:r>
                        <a:rPr lang="en-IN" sz="1800" b="0" i="1" kern="1200" dirty="0" err="1">
                          <a:solidFill>
                            <a:schemeClr val="dk1"/>
                          </a:solidFill>
                          <a:effectLst/>
                          <a:latin typeface="+mn-lt"/>
                          <a:ea typeface="+mn-ea"/>
                          <a:cs typeface="+mn-cs"/>
                        </a:rPr>
                        <a:t>corticata</a:t>
                      </a:r>
                      <a:endParaRPr lang="en-IN" dirty="0"/>
                    </a:p>
                  </a:txBody>
                  <a:tcPr/>
                </a:tc>
                <a:tc>
                  <a:txBody>
                    <a:bodyPr/>
                    <a:lstStyle/>
                    <a:p>
                      <a:r>
                        <a:rPr lang="en-IN" dirty="0"/>
                        <a:t>25</a:t>
                      </a:r>
                    </a:p>
                  </a:txBody>
                  <a:tcPr/>
                </a:tc>
                <a:tc>
                  <a:txBody>
                    <a:bodyPr/>
                    <a:lstStyle/>
                    <a:p>
                      <a:r>
                        <a:rPr lang="en-IN" dirty="0"/>
                        <a:t>25</a:t>
                      </a:r>
                    </a:p>
                  </a:txBody>
                  <a:tcPr/>
                </a:tc>
                <a:tc>
                  <a:txBody>
                    <a:bodyPr/>
                    <a:lstStyle/>
                    <a:p>
                      <a:r>
                        <a:rPr lang="en-IN" dirty="0"/>
                        <a:t>-</a:t>
                      </a:r>
                    </a:p>
                  </a:txBody>
                  <a:tcPr/>
                </a:tc>
                <a:extLst>
                  <a:ext uri="{0D108BD9-81ED-4DB2-BD59-A6C34878D82A}">
                    <a16:rowId xmlns:a16="http://schemas.microsoft.com/office/drawing/2014/main" val="2033812663"/>
                  </a:ext>
                </a:extLst>
              </a:tr>
              <a:tr h="585132">
                <a:tc>
                  <a:txBody>
                    <a:bodyPr/>
                    <a:lstStyle/>
                    <a:p>
                      <a:r>
                        <a:rPr lang="en-IN" dirty="0"/>
                        <a:t>7</a:t>
                      </a:r>
                    </a:p>
                  </a:txBody>
                  <a:tcPr/>
                </a:tc>
                <a:tc>
                  <a:txBody>
                    <a:bodyPr/>
                    <a:lstStyle/>
                    <a:p>
                      <a:r>
                        <a:rPr lang="en-IN" sz="1800" b="0" i="1" kern="1200" dirty="0" err="1">
                          <a:solidFill>
                            <a:schemeClr val="dk1"/>
                          </a:solidFill>
                          <a:effectLst/>
                          <a:latin typeface="+mn-lt"/>
                          <a:ea typeface="+mn-ea"/>
                          <a:cs typeface="+mn-cs"/>
                        </a:rPr>
                        <a:t>Hypnea</a:t>
                      </a:r>
                      <a:r>
                        <a:rPr lang="en-IN" sz="1800" b="0" i="1" kern="1200" dirty="0">
                          <a:solidFill>
                            <a:schemeClr val="dk1"/>
                          </a:solidFill>
                          <a:effectLst/>
                          <a:latin typeface="+mn-lt"/>
                          <a:ea typeface="+mn-ea"/>
                          <a:cs typeface="+mn-cs"/>
                        </a:rPr>
                        <a:t> </a:t>
                      </a:r>
                      <a:r>
                        <a:rPr lang="en-IN" sz="1800" b="0" i="1" kern="1200" dirty="0" err="1">
                          <a:solidFill>
                            <a:schemeClr val="dk1"/>
                          </a:solidFill>
                          <a:effectLst/>
                          <a:latin typeface="+mn-lt"/>
                          <a:ea typeface="+mn-ea"/>
                          <a:cs typeface="+mn-cs"/>
                        </a:rPr>
                        <a:t>cervicornis</a:t>
                      </a:r>
                      <a:endParaRPr lang="en-IN" dirty="0"/>
                    </a:p>
                  </a:txBody>
                  <a:tcPr/>
                </a:tc>
                <a:tc>
                  <a:txBody>
                    <a:bodyPr/>
                    <a:lstStyle/>
                    <a:p>
                      <a:r>
                        <a:rPr lang="en-IN" dirty="0"/>
                        <a:t>25</a:t>
                      </a:r>
                    </a:p>
                  </a:txBody>
                  <a:tcPr/>
                </a:tc>
                <a:tc>
                  <a:txBody>
                    <a:bodyPr/>
                    <a:lstStyle/>
                    <a:p>
                      <a:r>
                        <a:rPr lang="en-IN" dirty="0"/>
                        <a:t>25</a:t>
                      </a:r>
                    </a:p>
                  </a:txBody>
                  <a:tcPr/>
                </a:tc>
                <a:tc>
                  <a:txBody>
                    <a:bodyPr/>
                    <a:lstStyle/>
                    <a:p>
                      <a:r>
                        <a:rPr lang="en-IN" dirty="0"/>
                        <a:t>-</a:t>
                      </a:r>
                    </a:p>
                  </a:txBody>
                  <a:tcPr/>
                </a:tc>
                <a:extLst>
                  <a:ext uri="{0D108BD9-81ED-4DB2-BD59-A6C34878D82A}">
                    <a16:rowId xmlns:a16="http://schemas.microsoft.com/office/drawing/2014/main" val="1233749262"/>
                  </a:ext>
                </a:extLst>
              </a:tr>
              <a:tr h="611370">
                <a:tc>
                  <a:txBody>
                    <a:bodyPr/>
                    <a:lstStyle/>
                    <a:p>
                      <a:r>
                        <a:rPr lang="en-IN" dirty="0"/>
                        <a:t>8</a:t>
                      </a:r>
                    </a:p>
                  </a:txBody>
                  <a:tcPr/>
                </a:tc>
                <a:tc>
                  <a:txBody>
                    <a:bodyPr/>
                    <a:lstStyle/>
                    <a:p>
                      <a:r>
                        <a:rPr lang="en-IN" sz="1800" b="0" i="1" kern="1200" dirty="0" err="1">
                          <a:solidFill>
                            <a:schemeClr val="dk1"/>
                          </a:solidFill>
                          <a:effectLst/>
                          <a:latin typeface="+mn-lt"/>
                          <a:ea typeface="+mn-ea"/>
                          <a:cs typeface="+mn-cs"/>
                        </a:rPr>
                        <a:t>Gracilaria</a:t>
                      </a:r>
                      <a:r>
                        <a:rPr lang="en-IN" sz="1800" b="0" i="1" kern="1200" dirty="0">
                          <a:solidFill>
                            <a:schemeClr val="dk1"/>
                          </a:solidFill>
                          <a:effectLst/>
                          <a:latin typeface="+mn-lt"/>
                          <a:ea typeface="+mn-ea"/>
                          <a:cs typeface="+mn-cs"/>
                        </a:rPr>
                        <a:t> </a:t>
                      </a:r>
                      <a:r>
                        <a:rPr lang="en-IN" sz="1800" b="0" i="1" kern="1200" dirty="0" err="1">
                          <a:solidFill>
                            <a:schemeClr val="dk1"/>
                          </a:solidFill>
                          <a:effectLst/>
                          <a:latin typeface="+mn-lt"/>
                          <a:ea typeface="+mn-ea"/>
                          <a:cs typeface="+mn-cs"/>
                        </a:rPr>
                        <a:t>tenuistipitata</a:t>
                      </a:r>
                      <a:endParaRPr lang="en-IN" dirty="0"/>
                    </a:p>
                  </a:txBody>
                  <a:tcPr/>
                </a:tc>
                <a:tc>
                  <a:txBody>
                    <a:bodyPr/>
                    <a:lstStyle/>
                    <a:p>
                      <a:r>
                        <a:rPr lang="en-IN" dirty="0"/>
                        <a:t>20</a:t>
                      </a:r>
                    </a:p>
                  </a:txBody>
                  <a:tcPr/>
                </a:tc>
                <a:tc>
                  <a:txBody>
                    <a:bodyPr/>
                    <a:lstStyle/>
                    <a:p>
                      <a:r>
                        <a:rPr lang="en-IN" dirty="0"/>
                        <a:t>20</a:t>
                      </a:r>
                    </a:p>
                  </a:txBody>
                  <a:tcPr/>
                </a:tc>
                <a:tc>
                  <a:txBody>
                    <a:bodyPr/>
                    <a:lstStyle/>
                    <a:p>
                      <a:r>
                        <a:rPr lang="en-IN" dirty="0"/>
                        <a:t>pH of around 6.5 gives better growth rate</a:t>
                      </a:r>
                    </a:p>
                  </a:txBody>
                  <a:tcPr/>
                </a:tc>
                <a:extLst>
                  <a:ext uri="{0D108BD9-81ED-4DB2-BD59-A6C34878D82A}">
                    <a16:rowId xmlns:a16="http://schemas.microsoft.com/office/drawing/2014/main" val="699903905"/>
                  </a:ext>
                </a:extLst>
              </a:tr>
              <a:tr h="611370">
                <a:tc>
                  <a:txBody>
                    <a:bodyPr/>
                    <a:lstStyle/>
                    <a:p>
                      <a:r>
                        <a:rPr lang="en-IN" dirty="0"/>
                        <a:t>9</a:t>
                      </a:r>
                    </a:p>
                  </a:txBody>
                  <a:tcPr/>
                </a:tc>
                <a:tc>
                  <a:txBody>
                    <a:bodyPr/>
                    <a:lstStyle/>
                    <a:p>
                      <a:r>
                        <a:rPr lang="en-IN" sz="1800" b="0" i="1" kern="1200" dirty="0" err="1">
                          <a:solidFill>
                            <a:schemeClr val="dk1"/>
                          </a:solidFill>
                          <a:effectLst/>
                          <a:latin typeface="+mn-lt"/>
                          <a:ea typeface="+mn-ea"/>
                          <a:cs typeface="+mn-cs"/>
                        </a:rPr>
                        <a:t>Gracilaria</a:t>
                      </a:r>
                      <a:r>
                        <a:rPr lang="en-IN" sz="1800" b="0" i="1" kern="1200" dirty="0">
                          <a:solidFill>
                            <a:schemeClr val="dk1"/>
                          </a:solidFill>
                          <a:effectLst/>
                          <a:latin typeface="+mn-lt"/>
                          <a:ea typeface="+mn-ea"/>
                          <a:cs typeface="+mn-cs"/>
                        </a:rPr>
                        <a:t> dura</a:t>
                      </a:r>
                      <a:endParaRPr lang="en-IN" dirty="0"/>
                    </a:p>
                  </a:txBody>
                  <a:tcPr/>
                </a:tc>
                <a:tc>
                  <a:txBody>
                    <a:bodyPr/>
                    <a:lstStyle/>
                    <a:p>
                      <a:r>
                        <a:rPr lang="en-IN" dirty="0"/>
                        <a:t>26-31</a:t>
                      </a:r>
                    </a:p>
                  </a:txBody>
                  <a:tcPr/>
                </a:tc>
                <a:tc>
                  <a:txBody>
                    <a:bodyPr/>
                    <a:lstStyle/>
                    <a:p>
                      <a:r>
                        <a:rPr lang="en-IN" dirty="0"/>
                        <a:t>30-36</a:t>
                      </a:r>
                    </a:p>
                  </a:txBody>
                  <a:tcPr/>
                </a:tc>
                <a:tc>
                  <a:txBody>
                    <a:bodyPr/>
                    <a:lstStyle/>
                    <a:p>
                      <a:r>
                        <a:rPr lang="en-IN" dirty="0"/>
                        <a:t>Polypropylene net method is preferred</a:t>
                      </a:r>
                    </a:p>
                  </a:txBody>
                  <a:tcPr/>
                </a:tc>
                <a:extLst>
                  <a:ext uri="{0D108BD9-81ED-4DB2-BD59-A6C34878D82A}">
                    <a16:rowId xmlns:a16="http://schemas.microsoft.com/office/drawing/2014/main" val="2707837593"/>
                  </a:ext>
                </a:extLst>
              </a:tr>
              <a:tr h="611370">
                <a:tc>
                  <a:txBody>
                    <a:bodyPr/>
                    <a:lstStyle/>
                    <a:p>
                      <a:r>
                        <a:rPr lang="en-IN" dirty="0"/>
                        <a:t>10</a:t>
                      </a:r>
                    </a:p>
                  </a:txBody>
                  <a:tcPr/>
                </a:tc>
                <a:tc>
                  <a:txBody>
                    <a:bodyPr/>
                    <a:lstStyle/>
                    <a:p>
                      <a:r>
                        <a:rPr lang="en-IN" sz="1800" b="0" i="1" kern="1200" dirty="0" err="1">
                          <a:solidFill>
                            <a:schemeClr val="dk1"/>
                          </a:solidFill>
                          <a:effectLst/>
                          <a:latin typeface="+mn-lt"/>
                          <a:ea typeface="+mn-ea"/>
                          <a:cs typeface="+mn-cs"/>
                        </a:rPr>
                        <a:t>Gelidiella</a:t>
                      </a:r>
                      <a:r>
                        <a:rPr lang="en-IN" sz="1800" b="0" i="1" kern="1200" dirty="0">
                          <a:solidFill>
                            <a:schemeClr val="dk1"/>
                          </a:solidFill>
                          <a:effectLst/>
                          <a:latin typeface="+mn-lt"/>
                          <a:ea typeface="+mn-ea"/>
                          <a:cs typeface="+mn-cs"/>
                        </a:rPr>
                        <a:t> </a:t>
                      </a:r>
                      <a:r>
                        <a:rPr lang="en-IN" sz="1800" b="0" i="1" kern="1200" dirty="0" err="1">
                          <a:solidFill>
                            <a:schemeClr val="dk1"/>
                          </a:solidFill>
                          <a:effectLst/>
                          <a:latin typeface="+mn-lt"/>
                          <a:ea typeface="+mn-ea"/>
                          <a:cs typeface="+mn-cs"/>
                        </a:rPr>
                        <a:t>acerosa</a:t>
                      </a:r>
                      <a:endParaRPr lang="en-IN" dirty="0"/>
                    </a:p>
                  </a:txBody>
                  <a:tcPr/>
                </a:tc>
                <a:tc>
                  <a:txBody>
                    <a:bodyPr/>
                    <a:lstStyle/>
                    <a:p>
                      <a:r>
                        <a:rPr lang="en-IN" dirty="0"/>
                        <a:t>25-33</a:t>
                      </a:r>
                    </a:p>
                  </a:txBody>
                  <a:tcPr/>
                </a:tc>
                <a:tc>
                  <a:txBody>
                    <a:bodyPr/>
                    <a:lstStyle/>
                    <a:p>
                      <a:r>
                        <a:rPr lang="en-IN" dirty="0"/>
                        <a:t>28-38</a:t>
                      </a:r>
                    </a:p>
                  </a:txBody>
                  <a:tcPr/>
                </a:tc>
                <a:tc>
                  <a:txBody>
                    <a:bodyPr/>
                    <a:lstStyle/>
                    <a:p>
                      <a:r>
                        <a:rPr lang="en-IN" dirty="0"/>
                        <a:t>Suspended stone method is preferred</a:t>
                      </a:r>
                    </a:p>
                  </a:txBody>
                  <a:tcPr/>
                </a:tc>
                <a:extLst>
                  <a:ext uri="{0D108BD9-81ED-4DB2-BD59-A6C34878D82A}">
                    <a16:rowId xmlns:a16="http://schemas.microsoft.com/office/drawing/2014/main" val="1920307262"/>
                  </a:ext>
                </a:extLst>
              </a:tr>
            </a:tbl>
          </a:graphicData>
        </a:graphic>
      </p:graphicFrame>
      <p:pic>
        <p:nvPicPr>
          <p:cNvPr id="4" name="Picture 3">
            <a:extLst>
              <a:ext uri="{FF2B5EF4-FFF2-40B4-BE49-F238E27FC236}">
                <a16:creationId xmlns:a16="http://schemas.microsoft.com/office/drawing/2014/main" id="{2B76DD75-7F8F-08D5-6E30-BB6FD51BC745}"/>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2027" t="29518" r="2027" b="28923"/>
          <a:stretch/>
        </p:blipFill>
        <p:spPr>
          <a:xfrm>
            <a:off x="9941541" y="304"/>
            <a:ext cx="2070889" cy="640080"/>
          </a:xfrm>
          <a:prstGeom prst="rect">
            <a:avLst/>
          </a:prstGeom>
        </p:spPr>
      </p:pic>
    </p:spTree>
    <p:extLst>
      <p:ext uri="{BB962C8B-B14F-4D97-AF65-F5344CB8AC3E}">
        <p14:creationId xmlns:p14="http://schemas.microsoft.com/office/powerpoint/2010/main" val="1811410728"/>
      </p:ext>
    </p:extLst>
  </p:cSld>
  <p:clrMapOvr>
    <a:masterClrMapping/>
  </p:clrMapOvr>
</p:sld>
</file>

<file path=ppt/theme/theme1.xml><?xml version="1.0" encoding="utf-8"?>
<a:theme xmlns:a="http://schemas.openxmlformats.org/drawingml/2006/main" name="1_Office Theme">
  <a:themeElements>
    <a:clrScheme name="Islander">
      <a:dk1>
        <a:srgbClr val="000000"/>
      </a:dk1>
      <a:lt1>
        <a:srgbClr val="FFFFFF"/>
      </a:lt1>
      <a:dk2>
        <a:srgbClr val="000000"/>
      </a:dk2>
      <a:lt2>
        <a:srgbClr val="E6E6E6"/>
      </a:lt2>
      <a:accent1>
        <a:srgbClr val="E56925"/>
      </a:accent1>
      <a:accent2>
        <a:srgbClr val="F19936"/>
      </a:accent2>
      <a:accent3>
        <a:srgbClr val="5DA3CC"/>
      </a:accent3>
      <a:accent4>
        <a:srgbClr val="B3DAD6"/>
      </a:accent4>
      <a:accent5>
        <a:srgbClr val="76B144"/>
      </a:accent5>
      <a:accent6>
        <a:srgbClr val="438F63"/>
      </a:accent6>
      <a:hlink>
        <a:srgbClr val="E2DD60"/>
      </a:hlink>
      <a:folHlink>
        <a:srgbClr val="E78576"/>
      </a:folHlink>
    </a:clrScheme>
    <a:fontScheme name="Custom 18">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sian Pacific heritage_TM10131490_Win32_LH_v4" id="{B2A0ACF3-34FF-4C5A-A737-2558AC4C9FEA}" vid="{FBDB92CC-0A39-410B-A16B-8C101333048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18D074-6F3D-488C-8220-03C2DEFDE854}">
  <ds:schemaRefs>
    <ds:schemaRef ds:uri="http://schemas.microsoft.com/office/2006/metadata/properties"/>
    <ds:schemaRef ds:uri="http://www.w3.org/2000/xmlns/"/>
    <ds:schemaRef ds:uri="71af3243-3dd4-4a8d-8c0d-dd76da1f02a5"/>
    <ds:schemaRef ds:uri="http://schemas.microsoft.com/sharepoint/v3"/>
    <ds:schemaRef ds:uri="http://www.w3.org/2001/XMLSchema-instance"/>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0F9CE79C-5104-4273-B83B-D03AD839A8F7}">
  <ds:schemaRefs>
    <ds:schemaRef ds:uri="http://schemas.microsoft.com/sharepoint/v3/contenttype/forms"/>
  </ds:schemaRefs>
</ds:datastoreItem>
</file>

<file path=customXml/itemProps3.xml><?xml version="1.0" encoding="utf-8"?>
<ds:datastoreItem xmlns:ds="http://schemas.openxmlformats.org/officeDocument/2006/customXml" ds:itemID="{1D141EBB-3386-4164-A294-111C6309E33E}">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Asian Pacific American Heritage Month presentation</Template>
  <TotalTime>5275</TotalTime>
  <Words>1114</Words>
  <Application>Microsoft Office PowerPoint</Application>
  <PresentationFormat>Widescreen</PresentationFormat>
  <Paragraphs>178</Paragraphs>
  <Slides>16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Segoe UI</vt:lpstr>
      <vt:lpstr>Times New Roman</vt:lpstr>
      <vt:lpstr>Wingdings</vt:lpstr>
      <vt:lpstr>1_Office Theme</vt:lpstr>
      <vt:lpstr>Identification of Environmental Parameters for Seaweed Cultivation</vt:lpstr>
      <vt:lpstr>Aim &amp; Objective </vt:lpstr>
      <vt:lpstr>Contents</vt:lpstr>
      <vt:lpstr>CULTURE METHODS</vt:lpstr>
      <vt:lpstr>Why to understand growth parameters?</vt:lpstr>
      <vt:lpstr>GROWTH PARAMETERS</vt:lpstr>
      <vt:lpstr>Ideal Conditions</vt:lpstr>
      <vt:lpstr>PowerPoint Presentation</vt:lpstr>
      <vt:lpstr>Findings</vt:lpstr>
      <vt:lpstr>PowerPoint Presentation</vt:lpstr>
      <vt:lpstr>Species yet to be researched on</vt:lpstr>
      <vt:lpstr>THINGS TO ADDRESS !</vt:lpstr>
      <vt:lpstr>Outcomes of the study</vt:lpstr>
      <vt:lpstr>References</vt:lpstr>
      <vt:lpstr>PowerPoint Presentation</vt:lpstr>
      <vt:lpstr>THANK-YOU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Growth Parameters of the Seaweed</dc:title>
  <dc:subject/>
  <dc:creator>Prakash S</dc:creator>
  <cp:keywords/>
  <dc:description/>
  <cp:lastModifiedBy>Prakash S</cp:lastModifiedBy>
  <cp:revision>21</cp:revision>
  <dcterms:created xsi:type="dcterms:W3CDTF">2022-06-28T04:30:29Z</dcterms:created>
  <dcterms:modified xsi:type="dcterms:W3CDTF">2022-09-02T17:26:52Z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